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1" d="100"/>
          <a:sy n="71" d="100"/>
        </p:scale>
        <p:origin x="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753471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343124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2917377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6245920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0C6F51B-692F-497C-94C8-BAC88349E29B}" type="datetimeFigureOut">
              <a:rPr lang="en-GB" smtClean="0"/>
              <a:t>23/03/2020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337515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0C6F51B-692F-497C-94C8-BAC88349E29B}" type="datetimeFigureOut">
              <a:rPr lang="en-GB" smtClean="0"/>
              <a:t>23/03/2020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1881575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C6F51B-692F-497C-94C8-BAC88349E29B}" type="datetimeFigureOut">
              <a:rPr lang="en-GB" smtClean="0"/>
              <a:t>23/03/2020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1526518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3785082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0C6F51B-692F-497C-94C8-BAC88349E29B}" type="datetimeFigureOut">
              <a:rPr lang="en-GB" smtClean="0"/>
              <a:t>23/03/2020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0905434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2653516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0C6F51B-692F-497C-94C8-BAC88349E29B}" type="datetimeFigureOut">
              <a:rPr lang="en-GB" smtClean="0"/>
              <a:t>23/03/2020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19AB6EB-3C45-4045-BF74-D2BF585C7A98}" type="slidenum">
              <a:rPr lang="en-GB" smtClean="0"/>
              <a:t>‹#›</a:t>
            </a:fld>
            <a:endParaRPr lang="en-GB"/>
          </a:p>
        </p:txBody>
      </p:sp>
    </p:spTree>
    <p:extLst>
      <p:ext uri="{BB962C8B-B14F-4D97-AF65-F5344CB8AC3E}">
        <p14:creationId xmlns:p14="http://schemas.microsoft.com/office/powerpoint/2010/main" val="40470798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C6F51B-692F-497C-94C8-BAC88349E29B}" type="datetimeFigureOut">
              <a:rPr lang="en-GB" smtClean="0"/>
              <a:t>23/03/2020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9AB6EB-3C45-4045-BF74-D2BF585C7A98}" type="slidenum">
              <a:rPr lang="en-GB" smtClean="0"/>
              <a:t>‹#›</a:t>
            </a:fld>
            <a:endParaRPr lang="en-GB"/>
          </a:p>
        </p:txBody>
      </p:sp>
    </p:spTree>
    <p:extLst>
      <p:ext uri="{BB962C8B-B14F-4D97-AF65-F5344CB8AC3E}">
        <p14:creationId xmlns:p14="http://schemas.microsoft.com/office/powerpoint/2010/main" val="3707040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39636" y="0"/>
            <a:ext cx="8312727" cy="6858000"/>
          </a:xfrm>
          <a:prstGeom prst="rect">
            <a:avLst/>
          </a:prstGeom>
        </p:spPr>
      </p:pic>
      <p:sp>
        <p:nvSpPr>
          <p:cNvPr id="2" name="Title 1"/>
          <p:cNvSpPr>
            <a:spLocks noGrp="1"/>
          </p:cNvSpPr>
          <p:nvPr>
            <p:ph type="ctrTitle"/>
          </p:nvPr>
        </p:nvSpPr>
        <p:spPr>
          <a:xfrm>
            <a:off x="217713" y="71718"/>
            <a:ext cx="4493625" cy="2438400"/>
          </a:xfrm>
          <a:ln w="38100"/>
        </p:spPr>
        <p:style>
          <a:lnRef idx="2">
            <a:schemeClr val="accent6"/>
          </a:lnRef>
          <a:fillRef idx="1">
            <a:schemeClr val="lt1"/>
          </a:fillRef>
          <a:effectRef idx="0">
            <a:schemeClr val="accent6"/>
          </a:effectRef>
          <a:fontRef idx="minor">
            <a:schemeClr val="dk1"/>
          </a:fontRef>
        </p:style>
        <p:txBody>
          <a:bodyPr>
            <a:noAutofit/>
          </a:bodyPr>
          <a:lstStyle/>
          <a:p>
            <a:pPr algn="l"/>
            <a:r>
              <a:rPr lang="en-GB" sz="1200" b="1" dirty="0" smtClean="0"/>
              <a:t>Numeracy:</a:t>
            </a:r>
            <a:br>
              <a:rPr lang="en-GB" sz="1200" b="1" dirty="0" smtClean="0"/>
            </a:br>
            <a:r>
              <a:rPr lang="en-GB" sz="1200" b="1" dirty="0" smtClean="0"/>
              <a:t>Number</a:t>
            </a:r>
            <a:r>
              <a:rPr lang="en-GB" sz="1200" dirty="0" smtClean="0"/>
              <a:t/>
            </a:r>
            <a:br>
              <a:rPr lang="en-GB" sz="1200" dirty="0" smtClean="0"/>
            </a:br>
            <a:r>
              <a:rPr lang="en-GB" sz="1200" dirty="0" smtClean="0"/>
              <a:t>Numbers and their place value including problem solving, addition and subtraction involving understanding of addition as a commutative. </a:t>
            </a:r>
            <a:br>
              <a:rPr lang="en-GB" sz="1200" dirty="0" smtClean="0"/>
            </a:br>
            <a:r>
              <a:rPr lang="en-US" sz="1200" b="1" dirty="0"/>
              <a:t>Multiplication/Division</a:t>
            </a:r>
            <a:br>
              <a:rPr lang="en-US" sz="1200" b="1" dirty="0"/>
            </a:br>
            <a:r>
              <a:rPr lang="en-US" sz="1200" dirty="0"/>
              <a:t>Recall and use number facts for 2,5,10 times tables and x3 for some</a:t>
            </a:r>
            <a:r>
              <a:rPr lang="en-US" sz="1200" dirty="0" smtClean="0"/>
              <a:t>. Introduction to Multiplication and division - Solving </a:t>
            </a:r>
            <a:r>
              <a:rPr lang="en-US" sz="1200" dirty="0"/>
              <a:t>problems involving multiplication and division, using materials, arrays, repeated addition, mental methods, and multiplication and division facts, including problems in contexts.</a:t>
            </a:r>
            <a:r>
              <a:rPr lang="en-GB" dirty="0"/>
              <a:t/>
            </a:r>
            <a:br>
              <a:rPr lang="en-GB" dirty="0"/>
            </a:br>
            <a:r>
              <a:rPr lang="en-US" sz="1200" b="1" dirty="0" smtClean="0"/>
              <a:t>Geometry</a:t>
            </a:r>
            <a:r>
              <a:rPr lang="en-US" sz="1200" dirty="0" smtClean="0"/>
              <a:t/>
            </a:r>
            <a:br>
              <a:rPr lang="en-US" sz="1200" dirty="0" smtClean="0"/>
            </a:br>
            <a:r>
              <a:rPr lang="en-US" sz="1200" dirty="0" smtClean="0"/>
              <a:t>Symmetry and Pattern. Naming and describing 2D and 3D shapes using their properties (faces, vertices and edges). </a:t>
            </a:r>
            <a:endParaRPr lang="en-GB" sz="12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p:txBody>
      </p:sp>
      <p:sp>
        <p:nvSpPr>
          <p:cNvPr id="3" name="Subtitle 2"/>
          <p:cNvSpPr>
            <a:spLocks noGrp="1"/>
          </p:cNvSpPr>
          <p:nvPr>
            <p:ph type="subTitle" idx="1"/>
          </p:nvPr>
        </p:nvSpPr>
        <p:spPr>
          <a:xfrm>
            <a:off x="226423" y="2569594"/>
            <a:ext cx="4328161" cy="1936633"/>
          </a:xfrm>
          <a:ln w="38100"/>
        </p:spPr>
        <p:style>
          <a:lnRef idx="2">
            <a:schemeClr val="accent5"/>
          </a:lnRef>
          <a:fillRef idx="1">
            <a:schemeClr val="lt1"/>
          </a:fillRef>
          <a:effectRef idx="0">
            <a:schemeClr val="accent5"/>
          </a:effectRef>
          <a:fontRef idx="minor">
            <a:schemeClr val="dk1"/>
          </a:fontRef>
        </p:style>
        <p:txBody>
          <a:bodyPr>
            <a:noAutofit/>
          </a:bodyPr>
          <a:lstStyle/>
          <a:p>
            <a:r>
              <a:rPr lang="en-GB" sz="1200" b="1" dirty="0" smtClean="0"/>
              <a:t>Geography: Australia</a:t>
            </a:r>
          </a:p>
          <a:p>
            <a:pPr>
              <a:lnSpc>
                <a:spcPct val="100000"/>
              </a:lnSpc>
              <a:spcBef>
                <a:spcPts val="0"/>
              </a:spcBef>
            </a:pPr>
            <a:r>
              <a:rPr lang="en-GB" sz="1200" dirty="0" smtClean="0"/>
              <a:t>Compare contrasting localities with their own environment. Locate Australia on a map. Communicating human and physical features located in Australia using symbols and keys along with use of aerial photographs and maps. </a:t>
            </a:r>
          </a:p>
          <a:p>
            <a:pPr>
              <a:lnSpc>
                <a:spcPct val="100000"/>
              </a:lnSpc>
              <a:spcBef>
                <a:spcPts val="0"/>
              </a:spcBef>
            </a:pPr>
            <a:r>
              <a:rPr lang="en-GB" sz="1200" dirty="0" smtClean="0"/>
              <a:t>Create 3D maps, representing range of geographical features using </a:t>
            </a:r>
            <a:r>
              <a:rPr lang="en-GB" sz="1200" dirty="0" err="1" smtClean="0"/>
              <a:t>plasticine</a:t>
            </a:r>
            <a:r>
              <a:rPr lang="en-GB" sz="1200" dirty="0" smtClean="0"/>
              <a:t>/mod roc. </a:t>
            </a:r>
          </a:p>
          <a:p>
            <a:pPr>
              <a:lnSpc>
                <a:spcPct val="100000"/>
              </a:lnSpc>
              <a:spcBef>
                <a:spcPts val="0"/>
              </a:spcBef>
            </a:pPr>
            <a:r>
              <a:rPr lang="en-GB" sz="1200" dirty="0" smtClean="0"/>
              <a:t>Explore land uses; identify and offer explanations and describe how and why places have changed.</a:t>
            </a:r>
          </a:p>
          <a:p>
            <a:pPr>
              <a:lnSpc>
                <a:spcPct val="100000"/>
              </a:lnSpc>
              <a:spcBef>
                <a:spcPts val="0"/>
              </a:spcBef>
            </a:pPr>
            <a:r>
              <a:rPr lang="en-GB" sz="1200" dirty="0" smtClean="0"/>
              <a:t>Compare weather in UK and Australia.</a:t>
            </a:r>
            <a:endParaRPr lang="en-GB" sz="1200" dirty="0"/>
          </a:p>
        </p:txBody>
      </p:sp>
      <p:sp>
        <p:nvSpPr>
          <p:cNvPr id="4" name="Rectangle 3"/>
          <p:cNvSpPr/>
          <p:nvPr/>
        </p:nvSpPr>
        <p:spPr>
          <a:xfrm>
            <a:off x="5190308" y="322217"/>
            <a:ext cx="1741714" cy="90517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GB" sz="1200" b="1" dirty="0" smtClean="0"/>
              <a:t>Phonics</a:t>
            </a:r>
          </a:p>
          <a:p>
            <a:pPr algn="ctr"/>
            <a:r>
              <a:rPr lang="en-GB" sz="1200" i="1" u="sng" dirty="0" smtClean="0"/>
              <a:t>1.20-1.40 Mon/Wed</a:t>
            </a:r>
          </a:p>
          <a:p>
            <a:pPr algn="ctr"/>
            <a:r>
              <a:rPr lang="en-GB" sz="1200" dirty="0" smtClean="0"/>
              <a:t>Children streamed for phonics sessions</a:t>
            </a:r>
            <a:endParaRPr lang="en-GB" sz="1200" dirty="0"/>
          </a:p>
        </p:txBody>
      </p:sp>
      <p:sp>
        <p:nvSpPr>
          <p:cNvPr id="5" name="Rectangle 4"/>
          <p:cNvSpPr/>
          <p:nvPr/>
        </p:nvSpPr>
        <p:spPr>
          <a:xfrm>
            <a:off x="5203371" y="1549604"/>
            <a:ext cx="1898468" cy="1062446"/>
          </a:xfrm>
          <a:prstGeom prst="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en-GB" sz="1200" b="1" dirty="0" smtClean="0"/>
              <a:t>PSHE/SEAL</a:t>
            </a:r>
          </a:p>
          <a:p>
            <a:pPr algn="ctr"/>
            <a:r>
              <a:rPr lang="en-GB" sz="1200" dirty="0" smtClean="0"/>
              <a:t>New Beginnings. Class rules and routines. </a:t>
            </a:r>
          </a:p>
          <a:p>
            <a:pPr algn="ctr"/>
            <a:r>
              <a:rPr lang="en-GB" sz="1200" dirty="0" smtClean="0"/>
              <a:t>Making friends.</a:t>
            </a:r>
          </a:p>
          <a:p>
            <a:pPr algn="ctr"/>
            <a:r>
              <a:rPr lang="en-GB" sz="1200" dirty="0" smtClean="0"/>
              <a:t>Green Cross code</a:t>
            </a:r>
            <a:endParaRPr lang="en-GB" sz="1200" dirty="0"/>
          </a:p>
        </p:txBody>
      </p:sp>
      <p:sp>
        <p:nvSpPr>
          <p:cNvPr id="6" name="Rectangle 5"/>
          <p:cNvSpPr/>
          <p:nvPr/>
        </p:nvSpPr>
        <p:spPr>
          <a:xfrm>
            <a:off x="7750625" y="-8964"/>
            <a:ext cx="4305305" cy="2900968"/>
          </a:xfrm>
          <a:prstGeom prst="rect">
            <a:avLst/>
          </a:prstGeom>
          <a:ln w="38100">
            <a:solidFill>
              <a:schemeClr val="accent4">
                <a:lumMod val="60000"/>
                <a:lumOff val="4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en-GB" sz="1200" b="1" dirty="0" smtClean="0"/>
              <a:t>Literacy</a:t>
            </a:r>
          </a:p>
          <a:p>
            <a:pPr algn="ctr"/>
            <a:r>
              <a:rPr lang="en-GB" sz="1200" dirty="0" smtClean="0"/>
              <a:t>Stories with familiar setting</a:t>
            </a:r>
          </a:p>
          <a:p>
            <a:pPr algn="ctr"/>
            <a:r>
              <a:rPr lang="en-GB" sz="1200" dirty="0" smtClean="0"/>
              <a:t>For example; Peace at Last, Charlie and the Pirates, etc. </a:t>
            </a:r>
          </a:p>
          <a:p>
            <a:pPr algn="ctr"/>
            <a:r>
              <a:rPr lang="en-GB" sz="1200" dirty="0" smtClean="0"/>
              <a:t>Information texts- Great Barrier Reef</a:t>
            </a:r>
          </a:p>
          <a:p>
            <a:pPr algn="ctr"/>
            <a:r>
              <a:rPr lang="en-GB" sz="1200" dirty="0" smtClean="0"/>
              <a:t>Instructions- How to care for a Hedgehog (cross curricular link)</a:t>
            </a:r>
          </a:p>
          <a:p>
            <a:pPr algn="ctr"/>
            <a:r>
              <a:rPr lang="en-GB" sz="1200" b="1" dirty="0" smtClean="0"/>
              <a:t>Poetry </a:t>
            </a:r>
          </a:p>
          <a:p>
            <a:pPr algn="ctr"/>
            <a:r>
              <a:rPr lang="en-GB" sz="1200" dirty="0" smtClean="0"/>
              <a:t>Great Barrier Reef Poetry: focus on the use of adjectives, verbs and adverbs. Learn a favourite poem. </a:t>
            </a:r>
          </a:p>
          <a:p>
            <a:pPr algn="ctr"/>
            <a:r>
              <a:rPr lang="en-GB" sz="1200" b="1" dirty="0" smtClean="0"/>
              <a:t>SPAG</a:t>
            </a:r>
          </a:p>
          <a:p>
            <a:pPr algn="ctr"/>
            <a:r>
              <a:rPr lang="en-GB" sz="1200" dirty="0"/>
              <a:t>taken from NC English Appendix and covered as planned by individual class teachers to meet needs of class. Year Two Common Exception Words and Year Two spelling patterns taken from NC 2014 (pages 45 to 48)</a:t>
            </a:r>
          </a:p>
          <a:p>
            <a:pPr algn="ctr"/>
            <a:r>
              <a:rPr lang="en-GB" sz="1200" dirty="0"/>
              <a:t> Grammar: requirements set out on page 65/66 of NC English Appendix.</a:t>
            </a:r>
            <a:endParaRPr lang="en-GB" sz="1200" b="1" dirty="0"/>
          </a:p>
          <a:p>
            <a:pPr algn="ctr"/>
            <a:endParaRPr lang="en-GB" sz="1200" dirty="0" smtClean="0"/>
          </a:p>
        </p:txBody>
      </p:sp>
      <p:sp>
        <p:nvSpPr>
          <p:cNvPr id="7" name="Rectangle 6"/>
          <p:cNvSpPr/>
          <p:nvPr/>
        </p:nvSpPr>
        <p:spPr>
          <a:xfrm>
            <a:off x="287384" y="4620941"/>
            <a:ext cx="4258490" cy="832712"/>
          </a:xfrm>
          <a:prstGeom prst="rect">
            <a:avLst/>
          </a:prstGeom>
          <a:ln w="38100"/>
        </p:spPr>
        <p:style>
          <a:lnRef idx="2">
            <a:schemeClr val="accent2"/>
          </a:lnRef>
          <a:fillRef idx="1">
            <a:schemeClr val="lt1"/>
          </a:fillRef>
          <a:effectRef idx="0">
            <a:schemeClr val="accent2"/>
          </a:effectRef>
          <a:fontRef idx="minor">
            <a:schemeClr val="dk1"/>
          </a:fontRef>
        </p:style>
        <p:txBody>
          <a:bodyPr rtlCol="0" anchor="ctr"/>
          <a:lstStyle/>
          <a:p>
            <a:pPr algn="ctr"/>
            <a:r>
              <a:rPr lang="en-GB" sz="1200" b="1" dirty="0" smtClean="0"/>
              <a:t>PE</a:t>
            </a:r>
          </a:p>
          <a:p>
            <a:pPr algn="ctr"/>
            <a:r>
              <a:rPr lang="en-GB" sz="1200" dirty="0" smtClean="0"/>
              <a:t>Games and hall safety.</a:t>
            </a:r>
          </a:p>
          <a:p>
            <a:pPr algn="ctr"/>
            <a:r>
              <a:rPr lang="en-GB" sz="1200" dirty="0" smtClean="0"/>
              <a:t>Defending and attaching skills in team games, using space well, develop throwing and catching skills. </a:t>
            </a:r>
            <a:endParaRPr lang="en-GB" sz="1200" dirty="0"/>
          </a:p>
        </p:txBody>
      </p:sp>
      <p:sp>
        <p:nvSpPr>
          <p:cNvPr id="8" name="Rectangle 7"/>
          <p:cNvSpPr/>
          <p:nvPr/>
        </p:nvSpPr>
        <p:spPr>
          <a:xfrm>
            <a:off x="217713" y="5601699"/>
            <a:ext cx="4493625" cy="1069067"/>
          </a:xfrm>
          <a:prstGeom prst="rect">
            <a:avLst/>
          </a:prstGeom>
          <a:ln w="38100">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smtClean="0"/>
              <a:t>RE:</a:t>
            </a:r>
          </a:p>
          <a:p>
            <a:pPr algn="ctr"/>
            <a:r>
              <a:rPr lang="en-GB" sz="1200" b="1" dirty="0" smtClean="0"/>
              <a:t>Nature &amp; God:</a:t>
            </a:r>
          </a:p>
          <a:p>
            <a:pPr algn="ctr"/>
            <a:r>
              <a:rPr lang="en-GB" sz="1200" dirty="0" smtClean="0"/>
              <a:t>Importance of God in different religions. </a:t>
            </a:r>
          </a:p>
          <a:p>
            <a:pPr algn="ctr"/>
            <a:r>
              <a:rPr lang="en-GB" sz="1200" dirty="0" smtClean="0"/>
              <a:t>Harvest, Sukkot, Prince Siddhartha and the Swan story (Buddhism), The Boy Who Threw Stones story (Islam).</a:t>
            </a:r>
            <a:endParaRPr lang="en-GB" sz="1200" dirty="0"/>
          </a:p>
        </p:txBody>
      </p:sp>
      <p:sp>
        <p:nvSpPr>
          <p:cNvPr id="9" name="Rectangle 8"/>
          <p:cNvSpPr/>
          <p:nvPr/>
        </p:nvSpPr>
        <p:spPr>
          <a:xfrm>
            <a:off x="4800601" y="3549664"/>
            <a:ext cx="3178628" cy="1846462"/>
          </a:xfrm>
          <a:prstGeom prst="rect">
            <a:avLst/>
          </a:prstGeom>
          <a:ln w="38100"/>
        </p:spPr>
        <p:style>
          <a:lnRef idx="2">
            <a:schemeClr val="accent6"/>
          </a:lnRef>
          <a:fillRef idx="1">
            <a:schemeClr val="lt1"/>
          </a:fillRef>
          <a:effectRef idx="0">
            <a:schemeClr val="accent6"/>
          </a:effectRef>
          <a:fontRef idx="minor">
            <a:schemeClr val="dk1"/>
          </a:fontRef>
        </p:style>
        <p:txBody>
          <a:bodyPr rtlCol="0" anchor="ctr"/>
          <a:lstStyle/>
          <a:p>
            <a:pPr algn="ctr"/>
            <a:r>
              <a:rPr lang="en-GB" sz="1200" b="1" dirty="0" smtClean="0"/>
              <a:t>Music :</a:t>
            </a:r>
          </a:p>
          <a:p>
            <a:pPr algn="ctr"/>
            <a:r>
              <a:rPr lang="en-GB" sz="1200" dirty="0" smtClean="0"/>
              <a:t>Exploring tempo; Matching fast and slow music to different scenarios. How does the music make us feel? How can we change it? </a:t>
            </a:r>
          </a:p>
          <a:p>
            <a:pPr algn="ctr"/>
            <a:r>
              <a:rPr lang="en-GB" sz="1200" dirty="0" smtClean="0"/>
              <a:t>Exploring  and creating music to match specific scenarios given. How does music make other children </a:t>
            </a:r>
            <a:r>
              <a:rPr lang="en-GB" sz="1200" err="1" smtClean="0"/>
              <a:t>feel</a:t>
            </a:r>
            <a:r>
              <a:rPr lang="en-GB" sz="1200" smtClean="0"/>
              <a:t>? Why</a:t>
            </a:r>
            <a:r>
              <a:rPr lang="en-GB" sz="1200" dirty="0" smtClean="0"/>
              <a:t>? Listen to Aboriginal music and the tempo of the pieces. How is this achieved? What is the tempo?</a:t>
            </a:r>
            <a:endParaRPr lang="en-GB" sz="1200" dirty="0"/>
          </a:p>
        </p:txBody>
      </p:sp>
      <p:sp>
        <p:nvSpPr>
          <p:cNvPr id="10" name="Rectangle 9"/>
          <p:cNvSpPr/>
          <p:nvPr/>
        </p:nvSpPr>
        <p:spPr>
          <a:xfrm>
            <a:off x="8233956" y="3048001"/>
            <a:ext cx="3622766" cy="753034"/>
          </a:xfrm>
          <a:prstGeom prst="rect">
            <a:avLst/>
          </a:prstGeom>
          <a:ln w="38100"/>
        </p:spPr>
        <p:style>
          <a:lnRef idx="2">
            <a:schemeClr val="accent1"/>
          </a:lnRef>
          <a:fillRef idx="1">
            <a:schemeClr val="lt1"/>
          </a:fillRef>
          <a:effectRef idx="0">
            <a:schemeClr val="accent1"/>
          </a:effectRef>
          <a:fontRef idx="minor">
            <a:schemeClr val="dk1"/>
          </a:fontRef>
        </p:style>
        <p:txBody>
          <a:bodyPr rtlCol="0" anchor="ctr"/>
          <a:lstStyle/>
          <a:p>
            <a:pPr algn="ctr"/>
            <a:endParaRPr lang="en-GB" sz="1200" b="1" dirty="0" smtClean="0"/>
          </a:p>
          <a:p>
            <a:pPr algn="ctr"/>
            <a:r>
              <a:rPr lang="en-GB" sz="1200" b="1" dirty="0" smtClean="0"/>
              <a:t>ICT: We are Researchers</a:t>
            </a:r>
          </a:p>
          <a:p>
            <a:pPr algn="ctr"/>
            <a:r>
              <a:rPr lang="en-US" sz="1200" dirty="0"/>
              <a:t>Use of websites (</a:t>
            </a:r>
            <a:r>
              <a:rPr lang="en-US" sz="1200" i="1" dirty="0"/>
              <a:t>National Geographic</a:t>
            </a:r>
            <a:r>
              <a:rPr lang="en-US" sz="1200" dirty="0"/>
              <a:t>) to retrieve </a:t>
            </a:r>
            <a:r>
              <a:rPr lang="en-US" sz="1200" dirty="0" smtClean="0"/>
              <a:t>information. </a:t>
            </a:r>
            <a:endParaRPr lang="en-GB" sz="1200" dirty="0"/>
          </a:p>
          <a:p>
            <a:pPr algn="ctr"/>
            <a:endParaRPr lang="en-GB" dirty="0"/>
          </a:p>
        </p:txBody>
      </p:sp>
      <p:sp>
        <p:nvSpPr>
          <p:cNvPr id="11" name="Rectangle 10"/>
          <p:cNvSpPr/>
          <p:nvPr/>
        </p:nvSpPr>
        <p:spPr>
          <a:xfrm>
            <a:off x="4881154" y="5527675"/>
            <a:ext cx="3108961" cy="1217113"/>
          </a:xfrm>
          <a:prstGeom prst="rect">
            <a:avLst/>
          </a:prstGeom>
          <a:ln w="38100"/>
        </p:spPr>
        <p:style>
          <a:lnRef idx="2">
            <a:schemeClr val="accent4"/>
          </a:lnRef>
          <a:fillRef idx="1">
            <a:schemeClr val="lt1"/>
          </a:fillRef>
          <a:effectRef idx="0">
            <a:schemeClr val="accent4"/>
          </a:effectRef>
          <a:fontRef idx="minor">
            <a:schemeClr val="dk1"/>
          </a:fontRef>
        </p:style>
        <p:txBody>
          <a:bodyPr rtlCol="0" anchor="ctr"/>
          <a:lstStyle/>
          <a:p>
            <a:pPr algn="ctr"/>
            <a:r>
              <a:rPr lang="en-GB" sz="1200" b="1" dirty="0" smtClean="0"/>
              <a:t>Art: Aboriginal Art</a:t>
            </a:r>
          </a:p>
          <a:p>
            <a:pPr algn="ctr"/>
            <a:r>
              <a:rPr lang="en-GB" sz="1200" dirty="0" smtClean="0"/>
              <a:t>Aboriginal dot art using natural colours. </a:t>
            </a:r>
          </a:p>
          <a:p>
            <a:pPr algn="ctr"/>
            <a:r>
              <a:rPr lang="en-GB" sz="1200" dirty="0" smtClean="0"/>
              <a:t>DT</a:t>
            </a:r>
          </a:p>
          <a:p>
            <a:pPr algn="ctr"/>
            <a:r>
              <a:rPr lang="en-GB" sz="1200" dirty="0" smtClean="0"/>
              <a:t>3D model of Australia (cross curricular </a:t>
            </a:r>
            <a:r>
              <a:rPr lang="en-GB" sz="1200" dirty="0" err="1" smtClean="0"/>
              <a:t>link:Geography</a:t>
            </a:r>
            <a:r>
              <a:rPr lang="en-GB" sz="1200" dirty="0" smtClean="0"/>
              <a:t>); Construct own boomerang and decorate using dot art techniques. </a:t>
            </a:r>
          </a:p>
        </p:txBody>
      </p:sp>
      <p:sp>
        <p:nvSpPr>
          <p:cNvPr id="12" name="Rectangle 11"/>
          <p:cNvSpPr/>
          <p:nvPr/>
        </p:nvSpPr>
        <p:spPr>
          <a:xfrm>
            <a:off x="17203014" y="9045530"/>
            <a:ext cx="3196046" cy="2006282"/>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endParaRPr lang="en-GB"/>
          </a:p>
        </p:txBody>
      </p:sp>
      <p:sp>
        <p:nvSpPr>
          <p:cNvPr id="13" name="TextBox 12"/>
          <p:cNvSpPr txBox="1"/>
          <p:nvPr/>
        </p:nvSpPr>
        <p:spPr>
          <a:xfrm>
            <a:off x="5746571" y="2587523"/>
            <a:ext cx="2360022" cy="954107"/>
          </a:xfrm>
          <a:prstGeom prst="rect">
            <a:avLst/>
          </a:prstGeom>
          <a:noFill/>
        </p:spPr>
        <p:txBody>
          <a:bodyPr wrap="square" rtlCol="0">
            <a:spAutoFit/>
          </a:bodyPr>
          <a:lstStyle/>
          <a:p>
            <a:pPr algn="ctr"/>
            <a:r>
              <a:rPr lang="en-GB" sz="2800" b="1" i="1" dirty="0" smtClean="0">
                <a:solidFill>
                  <a:srgbClr val="FFC000"/>
                </a:solidFill>
              </a:rPr>
              <a:t>Australia:</a:t>
            </a:r>
          </a:p>
          <a:p>
            <a:pPr algn="ctr"/>
            <a:r>
              <a:rPr lang="en-GB" sz="2800" b="1" i="1" dirty="0" smtClean="0">
                <a:solidFill>
                  <a:srgbClr val="FFC000"/>
                </a:solidFill>
              </a:rPr>
              <a:t>Autumn 1</a:t>
            </a:r>
            <a:endParaRPr lang="en-GB" sz="2800" b="1" i="1" dirty="0">
              <a:solidFill>
                <a:srgbClr val="FFC000"/>
              </a:solidFill>
            </a:endParaRPr>
          </a:p>
        </p:txBody>
      </p:sp>
      <p:sp>
        <p:nvSpPr>
          <p:cNvPr id="15" name="Text Box 8"/>
          <p:cNvSpPr txBox="1">
            <a:spLocks noChangeArrowheads="1"/>
          </p:cNvSpPr>
          <p:nvPr/>
        </p:nvSpPr>
        <p:spPr bwMode="auto">
          <a:xfrm>
            <a:off x="8331200" y="4161117"/>
            <a:ext cx="3490684" cy="2336800"/>
          </a:xfrm>
          <a:prstGeom prst="rect">
            <a:avLst/>
          </a:prstGeom>
          <a:solidFill>
            <a:schemeClr val="bg1"/>
          </a:solidFill>
          <a:ln w="28575">
            <a:solidFill>
              <a:srgbClr val="FF8000"/>
            </a:solidFill>
            <a:miter lim="800000"/>
            <a:headEnd/>
            <a:tailEnd/>
          </a:ln>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GB" altLang="en-US" sz="1200" b="1" i="1" u="none" strike="noStrike" cap="none" normalizeH="0" baseline="0" dirty="0" smtClean="0">
                <a:ln>
                  <a:noFill/>
                </a:ln>
                <a:solidFill>
                  <a:srgbClr val="FF6600"/>
                </a:solidFill>
                <a:effectLst/>
              </a:rPr>
              <a:t>Science: Living Things and their Habitats</a:t>
            </a:r>
          </a:p>
          <a:p>
            <a:pPr marL="0" marR="0" lvl="0" indent="0" algn="l" defTabSz="914400" rtl="0" eaLnBrk="0" fontAlgn="base" latinLnBrk="0" hangingPunct="0">
              <a:lnSpc>
                <a:spcPct val="100000"/>
              </a:lnSpc>
              <a:spcBef>
                <a:spcPct val="0"/>
              </a:spcBef>
              <a:buClrTx/>
              <a:buSzTx/>
              <a:buFontTx/>
              <a:buNone/>
              <a:tabLst/>
            </a:pPr>
            <a:r>
              <a:rPr kumimoji="0" lang="en-GB" altLang="en-US" sz="1200" b="0" i="0" u="none" strike="noStrike" cap="none" normalizeH="0" baseline="0" dirty="0" smtClean="0">
                <a:ln>
                  <a:noFill/>
                </a:ln>
                <a:solidFill>
                  <a:srgbClr val="000000"/>
                </a:solidFill>
                <a:effectLst/>
              </a:rPr>
              <a:t>Living things and their habitats:</a:t>
            </a:r>
          </a:p>
          <a:p>
            <a:pPr marL="0" marR="0" lvl="0" indent="0" algn="l" defTabSz="914400" rtl="0" eaLnBrk="0" fontAlgn="base" latinLnBrk="0" hangingPunct="0">
              <a:lnSpc>
                <a:spcPct val="100000"/>
              </a:lnSpc>
              <a:spcBef>
                <a:spcPct val="0"/>
              </a:spcBef>
              <a:buClrTx/>
              <a:buSzTx/>
              <a:buFontTx/>
              <a:buNone/>
              <a:tabLst/>
            </a:pPr>
            <a:r>
              <a:rPr kumimoji="0" lang="en-GB" altLang="en-US" sz="1200" b="0" i="0" u="none" strike="noStrike" cap="none" normalizeH="0" baseline="0" dirty="0" smtClean="0">
                <a:ln>
                  <a:noFill/>
                </a:ln>
                <a:solidFill>
                  <a:srgbClr val="000000"/>
                </a:solidFill>
                <a:effectLst/>
              </a:rPr>
              <a:t>-Sorting animals: living, dead, alive with links to Australian animals and habitats.</a:t>
            </a:r>
          </a:p>
          <a:p>
            <a:pPr marL="0" marR="0" lvl="0" indent="0" algn="l" defTabSz="914400" rtl="0" eaLnBrk="0" fontAlgn="base" latinLnBrk="0" hangingPunct="0">
              <a:lnSpc>
                <a:spcPct val="100000"/>
              </a:lnSpc>
              <a:spcBef>
                <a:spcPct val="0"/>
              </a:spcBef>
              <a:buClrTx/>
              <a:buSzTx/>
              <a:buFontTx/>
              <a:buNone/>
              <a:tabLst/>
            </a:pPr>
            <a:r>
              <a:rPr kumimoji="0" lang="en-GB" altLang="en-US" sz="1200" b="0" i="0" u="none" strike="noStrike" cap="none" normalizeH="0" baseline="0" dirty="0" smtClean="0">
                <a:ln>
                  <a:noFill/>
                </a:ln>
                <a:solidFill>
                  <a:srgbClr val="000000"/>
                </a:solidFill>
                <a:effectLst/>
              </a:rPr>
              <a:t>- Australian animals and plants and their survival in different conditions and climates.</a:t>
            </a:r>
          </a:p>
          <a:p>
            <a:pPr marL="0" marR="0" lvl="0" indent="0" algn="l" defTabSz="914400" rtl="0" eaLnBrk="0" fontAlgn="base" latinLnBrk="0" hangingPunct="0">
              <a:lnSpc>
                <a:spcPct val="100000"/>
              </a:lnSpc>
              <a:spcBef>
                <a:spcPct val="0"/>
              </a:spcBef>
              <a:buClrTx/>
              <a:buSzTx/>
              <a:buFontTx/>
              <a:buNone/>
              <a:tabLst/>
            </a:pPr>
            <a:r>
              <a:rPr kumimoji="0" lang="en-GB" altLang="en-US" sz="1200" b="0" i="0" u="none" strike="noStrike" cap="none" normalizeH="0" baseline="0" dirty="0" smtClean="0">
                <a:ln>
                  <a:noFill/>
                </a:ln>
                <a:solidFill>
                  <a:srgbClr val="000000"/>
                </a:solidFill>
                <a:effectLst/>
              </a:rPr>
              <a:t>-Food Chains: source, producer, consumers- relate to Australian animals.</a:t>
            </a:r>
            <a:endParaRPr kumimoji="0" lang="en-GB" altLang="en-US" sz="1200" b="1" i="0" u="none" strike="noStrike" cap="none" normalizeH="0" baseline="0" dirty="0" smtClean="0">
              <a:ln>
                <a:noFill/>
              </a:ln>
              <a:solidFill>
                <a:srgbClr val="000000"/>
              </a:solidFill>
              <a:effectLst/>
            </a:endParaRPr>
          </a:p>
          <a:p>
            <a:pPr marL="0" marR="0" lvl="0" indent="0" algn="l" defTabSz="914400" rtl="0" eaLnBrk="0" fontAlgn="base" latinLnBrk="0" hangingPunct="0">
              <a:lnSpc>
                <a:spcPct val="100000"/>
              </a:lnSpc>
              <a:spcBef>
                <a:spcPct val="0"/>
              </a:spcBef>
              <a:spcAft>
                <a:spcPts val="800"/>
              </a:spcAft>
              <a:buClrTx/>
              <a:buSzTx/>
              <a:buFontTx/>
              <a:buNone/>
              <a:tabLst/>
            </a:pPr>
            <a:r>
              <a:rPr kumimoji="0" lang="en-GB" altLang="en-US" sz="1200" b="1" i="1" u="none" strike="noStrike" cap="none" normalizeH="0" baseline="0" dirty="0" smtClean="0">
                <a:ln>
                  <a:noFill/>
                </a:ln>
                <a:solidFill>
                  <a:srgbClr val="FF6600"/>
                </a:solidFill>
                <a:effectLst/>
              </a:rPr>
              <a:t>Sc1 Scientific Enquiry-</a:t>
            </a:r>
            <a:r>
              <a:rPr kumimoji="0" lang="en-GB" altLang="en-US" sz="1200" b="1" i="1" u="none" strike="noStrike" cap="none" normalizeH="0" dirty="0" smtClean="0">
                <a:ln>
                  <a:noFill/>
                </a:ln>
                <a:solidFill>
                  <a:srgbClr val="FF6600"/>
                </a:solidFill>
                <a:effectLst/>
              </a:rPr>
              <a:t> </a:t>
            </a:r>
            <a:r>
              <a:rPr kumimoji="0" lang="en-GB" altLang="en-US" sz="1200" b="0" i="0" u="none" strike="noStrike" cap="none" normalizeH="0" baseline="0" dirty="0" smtClean="0">
                <a:ln>
                  <a:noFill/>
                </a:ln>
                <a:solidFill>
                  <a:srgbClr val="000000"/>
                </a:solidFill>
                <a:effectLst/>
              </a:rPr>
              <a:t>The Mini Greenhouse experiment – Compare contrasting habitats (rainforest, temperate and desert climates)</a:t>
            </a:r>
          </a:p>
          <a:p>
            <a:pPr marL="0" marR="0" lvl="0" indent="0" algn="l" defTabSz="914400" rtl="0" eaLnBrk="0" fontAlgn="base" latinLnBrk="0" hangingPunct="0">
              <a:lnSpc>
                <a:spcPct val="100000"/>
              </a:lnSpc>
              <a:spcBef>
                <a:spcPct val="0"/>
              </a:spcBef>
              <a:spcAft>
                <a:spcPts val="800"/>
              </a:spcAft>
              <a:buClrTx/>
              <a:buSzTx/>
              <a:buFontTx/>
              <a:buNone/>
              <a:tabLst/>
            </a:pPr>
            <a:endParaRPr kumimoji="0" lang="en-GB" altLang="en-US" sz="1100" b="0" i="0" u="none" strike="noStrike" cap="none" normalizeH="0" baseline="0" dirty="0" smtClean="0">
              <a:ln>
                <a:noFill/>
              </a:ln>
              <a:solidFill>
                <a:srgbClr val="000000"/>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ts val="800"/>
              </a:spcAft>
              <a:buClrTx/>
              <a:buSzTx/>
              <a:buFontTx/>
              <a:buNone/>
              <a:tabLst/>
            </a:pPr>
            <a:endParaRPr kumimoji="0" lang="en-GB" altLang="en-US" sz="1100" b="1" i="1" u="none" strike="noStrike" cap="none" normalizeH="0" baseline="0" dirty="0" smtClean="0">
              <a:ln>
                <a:noFill/>
              </a:ln>
              <a:solidFill>
                <a:srgbClr val="0000FF"/>
              </a:solidFill>
              <a:effectLst/>
              <a:latin typeface="Times New Roman" panose="02020603050405020304" pitchFamily="18" charset="0"/>
            </a:endParaRPr>
          </a:p>
          <a:p>
            <a:pPr marL="0" marR="0" lvl="0" indent="0" algn="l" defTabSz="914400" rtl="0" eaLnBrk="0" fontAlgn="base" latinLnBrk="0" hangingPunct="0">
              <a:lnSpc>
                <a:spcPct val="100000"/>
              </a:lnSpc>
              <a:spcBef>
                <a:spcPct val="0"/>
              </a:spcBef>
              <a:spcAft>
                <a:spcPts val="800"/>
              </a:spcAft>
              <a:buClrTx/>
              <a:buSzTx/>
              <a:buFontTx/>
              <a:buNone/>
              <a:tabLst/>
            </a:pPr>
            <a:r>
              <a:rPr kumimoji="0" lang="en-GB" altLang="en-US" sz="1100" b="0" i="1" u="none" strike="noStrike" cap="none" normalizeH="0" baseline="0" dirty="0" smtClean="0">
                <a:ln>
                  <a:noFill/>
                </a:ln>
                <a:solidFill>
                  <a:schemeClr val="tx1"/>
                </a:solidFill>
                <a:effectLst/>
                <a:latin typeface="Calibri" panose="020F0502020204030204" pitchFamily="34" charset="0"/>
              </a:rPr>
              <a:t> </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978897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38271485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TotalTime>
  <Words>469</Words>
  <Application>Microsoft Office PowerPoint</Application>
  <PresentationFormat>Widescreen</PresentationFormat>
  <Paragraphs>51</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Times New Roman</vt:lpstr>
      <vt:lpstr>Office Theme</vt:lpstr>
      <vt:lpstr>Numeracy: Number Numbers and their place value including problem solving, addition and subtraction involving understanding of addition as a commutative.  Multiplication/Division Recall and use number facts for 2,5,10 times tables and x3 for some. Introduction to Multiplication and division - Solving problems involving multiplication and division, using materials, arrays, repeated addition, mental methods, and multiplication and division facts, including problems in contexts. Geometry Symmetry and Pattern. Naming and describing 2D and 3D shapes using their properties (faces, vertices and edges).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Numeracy: Number Numbers and their place value including problem solving, addition and subtraction involving understanding of addition as a commutative.  Measurement Length- measuring objects in cm and m, correctly identifying which measurements</dc:title>
  <dc:creator>home</dc:creator>
  <cp:lastModifiedBy>home</cp:lastModifiedBy>
  <cp:revision>20</cp:revision>
  <cp:lastPrinted>2020-02-05T08:44:40Z</cp:lastPrinted>
  <dcterms:created xsi:type="dcterms:W3CDTF">2020-01-29T10:43:12Z</dcterms:created>
  <dcterms:modified xsi:type="dcterms:W3CDTF">2020-03-23T14:25:35Z</dcterms:modified>
</cp:coreProperties>
</file>