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2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946" y="-30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66266-6F3B-4D09-8A13-A6D2C7CE7CC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hyperlink" Target="http://www.google.co.uk/url?sa=i&amp;rct=j&amp;q=&amp;esrc=s&amp;source=images&amp;cd=&amp;cad=rja&amp;uact=8&amp;ved=0ahUKEwj2n9_6yvfLAhVBoRQKHYARC-kQjRwIBw&amp;url=http://lyw.dromghb.top/c/clip-art-of-a-child-sleeping/&amp;bvm=bv.118443451,d.d24&amp;psig=AFQjCNG6PlNq1Tiwka7xWL060_ZTNEhnew&amp;ust=145994869860169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://www.clker.com/clipart-wrong-cross.html&amp;bvm=bv.118443451,d.d24&amp;psig=AFQjCNGI_UGwoqaVX7gp0jJnECY9LaI7dw&amp;ust=1459948973404357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hyperlink" Target="http://www.google.co.uk/url?sa=i&amp;rct=j&amp;q=&amp;esrc=s&amp;source=images&amp;cd=&amp;cad=rja&amp;uact=8&amp;ved=0ahUKEwjx_9rvzffLAhWCTBoKHZ_uBKMQjRwIBw&amp;url=http://gallery.yopriceville.com/Free-Clipart-Pictures/Grass-Grounds-Coverings-PNG-Clipart/Road_with_Grass_PNG_Clipart&amp;bvm=bv.118443451,d.d24&amp;psig=AFQjCNHT5VAHOj7DOV8nwwu0hC7RFa3PnA&amp;ust=145994949557561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://www.clipshrine.com/right-check-6151-medium.html&amp;bvm=bv.118443451,d.d24&amp;psig=AFQjCNHhQyKTn1yx0uz6uIw3UlXbSNC3Tg&amp;ust=1459949870366040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hyperlink" Target="http://www.google.co.uk/url?sa=i&amp;rct=j&amp;q=&amp;esrc=s&amp;source=images&amp;cd=&amp;cad=rja&amp;uact=8&amp;ved=0ahUKEwiQrOvYz_fLAhVCfRoKHXi5AEEQjRwIBw&amp;url=http://www.canstockphoto.com/illustration/coat-rack.html&amp;bvm=bv.118443451,d.d24&amp;psig=AFQjCNFVXu7an3dwviuss-Gm6IS9XVMwZg&amp;ust=145994997625714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://www.clipshrine.com/right-check-6151-medium.html&amp;bvm=bv.118443451,d.d24&amp;psig=AFQjCNHhQyKTn1yx0uz6uIw3UlXbSNC3Tg&amp;ust=1459949870366040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hyperlink" Target="http://www.google.co.uk/url?sa=i&amp;rct=j&amp;q=&amp;esrc=s&amp;source=images&amp;cd=&amp;cad=rja&amp;uact=8&amp;ved=0ahUKEwj-yb7C0vfLAhXMORoKHSDnAlAQjRwIBw&amp;url=http://xdg.dromgil.top/c/school-class-clip-art/&amp;psig=AFQjCNGQ_qT-lN99aP1BKgRTMxUwCEO-Cw&amp;ust=14599507477129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://www.clker.com/clipart-wrong-cross.html&amp;bvm=bv.118443451,d.d24&amp;psig=AFQjCNGI_UGwoqaVX7gp0jJnECY9LaI7dw&amp;ust=1459948973404357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6.png"/><Relationship Id="rId2" Type="http://schemas.openxmlformats.org/officeDocument/2006/relationships/hyperlink" Target="http://www.google.co.uk/url?sa=i&amp;rct=j&amp;q=&amp;esrc=s&amp;source=images&amp;cd=&amp;cad=rja&amp;uact=8&amp;ved=0ahUKEwiNicv30_fLAhXBWhoKHQ7zBDEQjRwIBw&amp;url=http://sm3.dromghb.top/c/art-class-clipart/&amp;psig=AFQjCNGQ_qT-lN99aP1BKgRTMxUwCEO-Cw&amp;ust=14599507477129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://www.clipshrine.com/right-check-6151-medium.html&amp;bvm=bv.118443451,d.d24&amp;psig=AFQjCNHhQyKTn1yx0uz6uIw3UlXbSNC3Tg&amp;ust=1459949870366040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hyperlink" Target="http://www.google.co.uk/url?sa=i&amp;rct=j&amp;q=&amp;esrc=s&amp;source=images&amp;cd=&amp;cad=rja&amp;uact=8&amp;ved=0ahUKEwjcs5Dj1PfLAhUFChoKHVcOAykQjRwIBw&amp;url=http://w8k.dromggg.top/c/free-clip-art-of-children-playing/&amp;psig=AFQjCNHbZFZpNN8xB8n6pf3AXQlZUUl6JA&amp;ust=145995134777058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://www.clker.com/clipart-wrong-cross.html&amp;bvm=bv.118443451,d.d24&amp;psig=AFQjCNGI_UGwoqaVX7gp0jJnECY9LaI7dw&amp;ust=1459948973404357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://uxv.dromghn.top/c/free-clipart-little-boy/&amp;psig=AFQjCNFvZGvH8Qm5jlgzFY5lQB5BeYqVJQ&amp;ust=14599478680248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://www.clipartpanda.com/categories/girl-clip-art-cartoon&amp;bvm=bv.118443451,d.d24&amp;psig=AFQjCNFvgySx1pbZA9Xc7YGwP_u_w3B-gw&amp;ust=145994794479960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latin typeface="Arial Rounded MT Bold" pitchFamily="34" charset="0"/>
              </a:rPr>
              <a:t>Making Choices:</a:t>
            </a:r>
            <a:endParaRPr lang="en-GB" sz="7200" dirty="0">
              <a:latin typeface="Arial Rounded MT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400800" cy="17526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tx1"/>
                </a:solidFill>
                <a:latin typeface="Arial Rounded MT Bold" pitchFamily="34" charset="0"/>
              </a:rPr>
              <a:t>Right or Wrong?</a:t>
            </a:r>
            <a:endParaRPr lang="en-GB" sz="6000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11266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250549"/>
            <a:ext cx="1728192" cy="3345712"/>
          </a:xfrm>
          <a:prstGeom prst="rect">
            <a:avLst/>
          </a:prstGeom>
          <a:noFill/>
        </p:spPr>
      </p:pic>
      <p:pic>
        <p:nvPicPr>
          <p:cNvPr id="11268" name="Picture 4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429000"/>
            <a:ext cx="2304256" cy="31774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491880" y="3429000"/>
            <a:ext cx="18722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smtClean="0">
                <a:solidFill>
                  <a:srgbClr val="FF0000"/>
                </a:solidFill>
                <a:latin typeface="Arial Rounded MT Bold" pitchFamily="34" charset="0"/>
              </a:rPr>
              <a:t>?</a:t>
            </a:r>
            <a:endParaRPr lang="en-GB" sz="20000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728192" cy="3345712"/>
          </a:xfrm>
          <a:prstGeom prst="rect">
            <a:avLst/>
          </a:prstGeom>
          <a:noFill/>
        </p:spPr>
      </p:pic>
      <p:pic>
        <p:nvPicPr>
          <p:cNvPr id="5" name="Picture 4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284984"/>
            <a:ext cx="2304256" cy="3177448"/>
          </a:xfrm>
          <a:prstGeom prst="rect">
            <a:avLst/>
          </a:prstGeom>
          <a:noFill/>
        </p:spPr>
      </p:pic>
      <p:sp>
        <p:nvSpPr>
          <p:cNvPr id="6" name="Cloud Callout 5"/>
          <p:cNvSpPr/>
          <p:nvPr/>
        </p:nvSpPr>
        <p:spPr>
          <a:xfrm>
            <a:off x="1907704" y="188640"/>
            <a:ext cx="6984776" cy="2736304"/>
          </a:xfrm>
          <a:prstGeom prst="cloudCallout">
            <a:avLst>
              <a:gd name="adj1" fmla="val -57727"/>
              <a:gd name="adj2" fmla="val -484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loud Callout 6"/>
          <p:cNvSpPr/>
          <p:nvPr/>
        </p:nvSpPr>
        <p:spPr>
          <a:xfrm flipH="1">
            <a:off x="395536" y="3645024"/>
            <a:ext cx="6192688" cy="3024336"/>
          </a:xfrm>
          <a:prstGeom prst="cloudCallout">
            <a:avLst>
              <a:gd name="adj1" fmla="val -59526"/>
              <a:gd name="adj2" fmla="val -27988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627784" y="836712"/>
            <a:ext cx="5328592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Hello Year </a:t>
            </a:r>
            <a:r>
              <a:rPr lang="en-GB" dirty="0" smtClean="0">
                <a:latin typeface="Arial Rounded MT Bold" pitchFamily="34" charset="0"/>
              </a:rPr>
              <a:t>2! </a:t>
            </a:r>
            <a:r>
              <a:rPr lang="en-GB" dirty="0" smtClean="0">
                <a:latin typeface="Arial Rounded MT Bold" pitchFamily="34" charset="0"/>
              </a:rPr>
              <a:t>My name is Buddy, and this is my friend Tilly! 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smtClean="0">
                <a:latin typeface="Arial Rounded MT Bold" pitchFamily="34" charset="0"/>
              </a:rPr>
              <a:t>We’re here today to show you some of the choices we make every day! Watch closely and see if they are the same choices you make too!</a:t>
            </a:r>
            <a:endParaRPr lang="en-GB" dirty="0">
              <a:latin typeface="Arial Rounded MT Bol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31640" y="4149080"/>
            <a:ext cx="4032448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I bet we make very similar choices in the day as the Year </a:t>
            </a:r>
            <a:r>
              <a:rPr lang="en-GB" dirty="0" smtClean="0">
                <a:latin typeface="Arial Rounded MT Bold" pitchFamily="34" charset="0"/>
              </a:rPr>
              <a:t>2’s </a:t>
            </a:r>
            <a:r>
              <a:rPr lang="en-GB" dirty="0" smtClean="0">
                <a:latin typeface="Arial Rounded MT Bold" pitchFamily="34" charset="0"/>
              </a:rPr>
              <a:t>do Buddy! Sometimes I think that we make the wrong choices though! Do you think you can help us decide which of our choices are right and wrong?</a:t>
            </a:r>
            <a:endParaRPr lang="en-GB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cutecliparts.com/wp-content/uploads/2015/08/Child-Sleeping-Clip-Art-Imag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87824"/>
            <a:ext cx="4968552" cy="3533194"/>
          </a:xfrm>
          <a:prstGeom prst="rect">
            <a:avLst/>
          </a:prstGeom>
          <a:noFill/>
        </p:spPr>
      </p:pic>
      <p:pic>
        <p:nvPicPr>
          <p:cNvPr id="3" name="Picture 2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924944"/>
            <a:ext cx="1728192" cy="3345712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115616" y="260648"/>
            <a:ext cx="7416824" cy="3096344"/>
          </a:xfrm>
          <a:prstGeom prst="cloudCallout">
            <a:avLst>
              <a:gd name="adj1" fmla="val 29225"/>
              <a:gd name="adj2" fmla="val 6043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07704" y="836712"/>
            <a:ext cx="5544616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In the morning my mum comes to wake me up to get ready for school! I choose to ignore her and go back to sleep and then I argue with her when she comes to wake me up again! Is this the right choice or the wrong choice?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14340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://gallery.yopriceville.com/downloadfullsize/send/8203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39863"/>
            <a:ext cx="7810500" cy="3000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388" name="AutoShape 4" descr="http://gallery.yopriceville.com/downloadfullsize/send/8203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39863"/>
            <a:ext cx="7810500" cy="3000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391" name="Picture 7" descr="C:\Users\REF\AppData\Local\Microsoft\Windows\Temporary Internet Files\Content.IE5\BQ81PNJW\Road_with_Grass_PNG_Clipa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41546"/>
            <a:ext cx="9144000" cy="3516454"/>
          </a:xfrm>
          <a:prstGeom prst="rect">
            <a:avLst/>
          </a:prstGeom>
          <a:noFill/>
        </p:spPr>
      </p:pic>
      <p:pic>
        <p:nvPicPr>
          <p:cNvPr id="6" name="Picture 5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348880"/>
            <a:ext cx="2304256" cy="3177448"/>
          </a:xfrm>
          <a:prstGeom prst="rect">
            <a:avLst/>
          </a:prstGeom>
          <a:noFill/>
        </p:spPr>
      </p:pic>
      <p:sp>
        <p:nvSpPr>
          <p:cNvPr id="7" name="Cloud Callout 6"/>
          <p:cNvSpPr/>
          <p:nvPr/>
        </p:nvSpPr>
        <p:spPr>
          <a:xfrm flipH="1">
            <a:off x="251520" y="332656"/>
            <a:ext cx="6192688" cy="3024336"/>
          </a:xfrm>
          <a:prstGeom prst="cloudCallout">
            <a:avLst>
              <a:gd name="adj1" fmla="val -55499"/>
              <a:gd name="adj2" fmla="val 45766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403648" y="1052736"/>
            <a:ext cx="4032448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I choose to walk sensibly with my mum on the way to school! I hold her hand and stay away from the edge of the pavement and the cars.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16393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2564904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Image result for coat pegs clipart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412" name="Picture 4" descr="http://cdn.xl.thumbs.canstockphoto.com/canstock868535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5922" y="476672"/>
            <a:ext cx="4408078" cy="288908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156176" y="3140968"/>
            <a:ext cx="2592288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204864"/>
            <a:ext cx="1728192" cy="3345712"/>
          </a:xfrm>
          <a:prstGeom prst="rect">
            <a:avLst/>
          </a:prstGeom>
          <a:noFill/>
        </p:spPr>
      </p:pic>
      <p:sp>
        <p:nvSpPr>
          <p:cNvPr id="6" name="Cloud Callout 5"/>
          <p:cNvSpPr/>
          <p:nvPr/>
        </p:nvSpPr>
        <p:spPr>
          <a:xfrm>
            <a:off x="2339752" y="3356992"/>
            <a:ext cx="5976664" cy="3240360"/>
          </a:xfrm>
          <a:prstGeom prst="cloudCallout">
            <a:avLst>
              <a:gd name="adj1" fmla="val -56399"/>
              <a:gd name="adj2" fmla="val -48164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87824" y="4077072"/>
            <a:ext cx="4896544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When I get into school I go straight </a:t>
            </a:r>
            <a:r>
              <a:rPr lang="en-GB" dirty="0" smtClean="0">
                <a:latin typeface="Arial Rounded MT Bold" pitchFamily="34" charset="0"/>
              </a:rPr>
              <a:t>in to </a:t>
            </a:r>
            <a:r>
              <a:rPr lang="en-GB" dirty="0" smtClean="0">
                <a:latin typeface="Arial Rounded MT Bold" pitchFamily="34" charset="0"/>
              </a:rPr>
              <a:t>put my coat and bag away. I say hello to my friends but I don’t stop to chat or be silly, </a:t>
            </a:r>
            <a:r>
              <a:rPr lang="en-GB" dirty="0" smtClean="0">
                <a:latin typeface="Arial Rounded MT Bold" pitchFamily="34" charset="0"/>
              </a:rPr>
              <a:t>I go </a:t>
            </a:r>
            <a:r>
              <a:rPr lang="en-GB" dirty="0" smtClean="0">
                <a:latin typeface="Arial Rounded MT Bold" pitchFamily="34" charset="0"/>
              </a:rPr>
              <a:t>straight into class to settle down to work.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8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260648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kaurilands.school.nz/wp-content/uploads/2014/07/classroom-clip-art-teacher-at-smartboard-teaching-clas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852936"/>
            <a:ext cx="5305425" cy="3743325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852936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 flipH="1">
            <a:off x="1763688" y="260648"/>
            <a:ext cx="6192688" cy="2736304"/>
          </a:xfrm>
          <a:prstGeom prst="cloudCallout">
            <a:avLst>
              <a:gd name="adj1" fmla="val 33767"/>
              <a:gd name="adj2" fmla="val 6601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11760" y="692696"/>
            <a:ext cx="4896544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When the teacher is talking to the class </a:t>
            </a:r>
            <a:r>
              <a:rPr lang="en-GB" dirty="0">
                <a:latin typeface="Arial Rounded MT Bold" pitchFamily="34" charset="0"/>
              </a:rPr>
              <a:t>I</a:t>
            </a:r>
            <a:r>
              <a:rPr lang="en-GB" dirty="0" smtClean="0">
                <a:latin typeface="Arial Rounded MT Bold" pitchFamily="34" charset="0"/>
              </a:rPr>
              <a:t> sometimes choose to talk to the person next to me and fidget on the carpet.  I sometimes choose to not pay attention to what the teacher is saying.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6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ontent.mycutegraphics.com/graphics/art/kids-in-art-clas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4162425" cy="3743325"/>
          </a:xfrm>
          <a:prstGeom prst="rect">
            <a:avLst/>
          </a:prstGeom>
          <a:noFill/>
        </p:spPr>
      </p:pic>
      <p:pic>
        <p:nvPicPr>
          <p:cNvPr id="3" name="Picture 2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212976"/>
            <a:ext cx="1728192" cy="3345712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827584" y="3068960"/>
            <a:ext cx="5976664" cy="3240360"/>
          </a:xfrm>
          <a:prstGeom prst="cloudCallout">
            <a:avLst>
              <a:gd name="adj1" fmla="val 56725"/>
              <a:gd name="adj2" fmla="val -1566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75656" y="3789040"/>
            <a:ext cx="4896544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When I am working I try my best and concentrate to get my work finished on time! The teacher says it doesn’t matter if I get it wrong as long as I’ve tried my best. So I choose to work my hardest at </a:t>
            </a:r>
            <a:br>
              <a:rPr lang="en-GB" dirty="0" smtClean="0">
                <a:latin typeface="Arial Rounded MT Bold" pitchFamily="34" charset="0"/>
              </a:rPr>
            </a:br>
            <a:r>
              <a:rPr lang="en-GB" dirty="0" smtClean="0">
                <a:latin typeface="Arial Rounded MT Bold" pitchFamily="34" charset="0"/>
              </a:rPr>
              <a:t>all times!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6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76672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ontent.mycutegraphics.com/graphics/school/kids-playing-with-puppet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212976"/>
            <a:ext cx="4762500" cy="3467100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92696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 flipH="1">
            <a:off x="2699792" y="404664"/>
            <a:ext cx="6192688" cy="2736304"/>
          </a:xfrm>
          <a:prstGeom prst="cloudCallout">
            <a:avLst>
              <a:gd name="adj1" fmla="val 64641"/>
              <a:gd name="adj2" fmla="val -5373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75856" y="836712"/>
            <a:ext cx="4896544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When I am playing with my friends I choose to tell other people that they can’t join in and play with us. I sometimes choose to say mean things to them which makes them upset.</a:t>
            </a:r>
            <a:endParaRPr lang="en-GB" dirty="0">
              <a:latin typeface="Arial Rounded MT Bold" pitchFamily="34" charset="0"/>
            </a:endParaRPr>
          </a:p>
        </p:txBody>
      </p:sp>
      <p:pic>
        <p:nvPicPr>
          <p:cNvPr id="6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728192" cy="3345712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284984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907704" y="188640"/>
            <a:ext cx="6984776" cy="2736304"/>
          </a:xfrm>
          <a:prstGeom prst="cloudCallout">
            <a:avLst>
              <a:gd name="adj1" fmla="val -57727"/>
              <a:gd name="adj2" fmla="val -484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 flipH="1">
            <a:off x="395536" y="3645024"/>
            <a:ext cx="6192688" cy="3024336"/>
          </a:xfrm>
          <a:prstGeom prst="cloudCallout">
            <a:avLst>
              <a:gd name="adj1" fmla="val -59526"/>
              <a:gd name="adj2" fmla="val -27988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627784" y="836712"/>
            <a:ext cx="5328592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So did YOU make the right choices Year </a:t>
            </a:r>
            <a:r>
              <a:rPr lang="en-GB" dirty="0" smtClean="0">
                <a:latin typeface="Arial Rounded MT Bold" pitchFamily="34" charset="0"/>
              </a:rPr>
              <a:t>2? </a:t>
            </a:r>
            <a:r>
              <a:rPr lang="en-GB" dirty="0" smtClean="0">
                <a:latin typeface="Arial Rounded MT Bold" pitchFamily="34" charset="0"/>
              </a:rPr>
              <a:t>Sometimes things go wrong and we make choices that we shouldn’t, but </a:t>
            </a:r>
            <a:r>
              <a:rPr lang="en-GB" dirty="0" smtClean="0">
                <a:latin typeface="Arial Rounded MT Bold" pitchFamily="34" charset="0"/>
              </a:rPr>
              <a:t>Tilly and I </a:t>
            </a:r>
            <a:r>
              <a:rPr lang="en-GB" dirty="0" smtClean="0">
                <a:latin typeface="Arial Rounded MT Bold" pitchFamily="34" charset="0"/>
              </a:rPr>
              <a:t>are </a:t>
            </a:r>
            <a:r>
              <a:rPr lang="en-GB" dirty="0" smtClean="0">
                <a:latin typeface="Arial Rounded MT Bold" pitchFamily="34" charset="0"/>
              </a:rPr>
              <a:t>getting better at choosing the right things to do!</a:t>
            </a:r>
            <a:endParaRPr lang="en-GB" dirty="0">
              <a:latin typeface="Arial Rounded MT Bol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4005064"/>
            <a:ext cx="4608512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We all make choices every day. Sometimes a choice can be tricky but we need to learn how to make the RIGHT choices so  that :  </a:t>
            </a:r>
          </a:p>
          <a:p>
            <a:pPr algn="ctr"/>
            <a:r>
              <a:rPr lang="en-GB" dirty="0" smtClean="0">
                <a:latin typeface="Arial Rounded MT Bold" pitchFamily="34" charset="0"/>
              </a:rPr>
              <a:t>    We can </a:t>
            </a:r>
            <a:r>
              <a:rPr lang="en-GB" dirty="0" smtClean="0">
                <a:latin typeface="Arial Rounded MT Bold" pitchFamily="34" charset="0"/>
              </a:rPr>
              <a:t>learn,</a:t>
            </a:r>
            <a:endParaRPr lang="en-GB" dirty="0" smtClean="0">
              <a:latin typeface="Arial Rounded MT Bold" pitchFamily="34" charset="0"/>
            </a:endParaRPr>
          </a:p>
          <a:p>
            <a:pPr algn="ctr"/>
            <a:r>
              <a:rPr lang="en-GB" dirty="0" smtClean="0">
                <a:latin typeface="Arial Rounded MT Bold" pitchFamily="34" charset="0"/>
              </a:rPr>
              <a:t>    We can have </a:t>
            </a:r>
            <a:r>
              <a:rPr lang="en-GB" dirty="0" smtClean="0">
                <a:latin typeface="Arial Rounded MT Bold" pitchFamily="34" charset="0"/>
              </a:rPr>
              <a:t>fun and</a:t>
            </a:r>
            <a:endParaRPr lang="en-GB" dirty="0" smtClean="0">
              <a:latin typeface="Arial Rounded MT Bold" pitchFamily="34" charset="0"/>
            </a:endParaRPr>
          </a:p>
          <a:p>
            <a:pPr algn="ctr"/>
            <a:r>
              <a:rPr lang="en-GB" dirty="0" smtClean="0">
                <a:latin typeface="Arial Rounded MT Bold" pitchFamily="34" charset="0"/>
              </a:rPr>
              <a:t>    Other people can learn and be</a:t>
            </a:r>
          </a:p>
          <a:p>
            <a:pPr algn="ctr"/>
            <a:r>
              <a:rPr lang="en-GB" dirty="0" smtClean="0">
                <a:latin typeface="Arial Rounded MT Bold" pitchFamily="34" charset="0"/>
              </a:rPr>
              <a:t>     happy too.</a:t>
            </a:r>
            <a:endParaRPr lang="en-GB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852936"/>
            <a:ext cx="1728192" cy="3345712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996952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187624" y="188640"/>
            <a:ext cx="6984776" cy="2736304"/>
          </a:xfrm>
          <a:prstGeom prst="cloudCallout">
            <a:avLst>
              <a:gd name="adj1" fmla="val -4370"/>
              <a:gd name="adj2" fmla="val 72121"/>
            </a:avLst>
          </a:prstGeom>
          <a:solidFill>
            <a:srgbClr val="F9F267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07704" y="836712"/>
            <a:ext cx="5328592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itchFamily="34" charset="0"/>
              </a:rPr>
              <a:t>Think about the choices that you make every </a:t>
            </a:r>
            <a:r>
              <a:rPr lang="en-GB" dirty="0" smtClean="0">
                <a:latin typeface="Arial Rounded MT Bold" pitchFamily="34" charset="0"/>
              </a:rPr>
              <a:t>day</a:t>
            </a:r>
            <a:r>
              <a:rPr lang="en-GB" dirty="0">
                <a:latin typeface="Arial Rounded MT Bold" pitchFamily="34" charset="0"/>
              </a:rPr>
              <a:t> </a:t>
            </a:r>
            <a:r>
              <a:rPr lang="en-GB" dirty="0" smtClean="0">
                <a:latin typeface="Arial Rounded MT Bold" pitchFamily="34" charset="0"/>
              </a:rPr>
              <a:t>particularly now at home with your family? What good choices could you make? </a:t>
            </a:r>
            <a:endParaRPr lang="en-GB" dirty="0" smtClean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455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Arial Rounded MT Bold</vt:lpstr>
      <vt:lpstr>Calibri</vt:lpstr>
      <vt:lpstr>Office Theme</vt:lpstr>
      <vt:lpstr>Making Choices: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Choices:</dc:title>
  <dc:creator>Robert Fry</dc:creator>
  <cp:lastModifiedBy>dohertya</cp:lastModifiedBy>
  <cp:revision>12</cp:revision>
  <dcterms:created xsi:type="dcterms:W3CDTF">2016-04-05T13:01:50Z</dcterms:created>
  <dcterms:modified xsi:type="dcterms:W3CDTF">2021-01-15T12:01:47Z</dcterms:modified>
</cp:coreProperties>
</file>