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3" r:id="rId3"/>
    <p:sldId id="264" r:id="rId4"/>
    <p:sldId id="294" r:id="rId5"/>
    <p:sldId id="289" r:id="rId6"/>
    <p:sldId id="295" r:id="rId7"/>
    <p:sldId id="290" r:id="rId8"/>
    <p:sldId id="296" r:id="rId9"/>
    <p:sldId id="307" r:id="rId10"/>
    <p:sldId id="308" r:id="rId11"/>
    <p:sldId id="309" r:id="rId12"/>
    <p:sldId id="310" r:id="rId13"/>
    <p:sldId id="306" r:id="rId14"/>
    <p:sldId id="291" r:id="rId15"/>
    <p:sldId id="297" r:id="rId16"/>
    <p:sldId id="311" r:id="rId17"/>
    <p:sldId id="312" r:id="rId18"/>
    <p:sldId id="313" r:id="rId19"/>
    <p:sldId id="314" r:id="rId20"/>
    <p:sldId id="317" r:id="rId21"/>
    <p:sldId id="292" r:id="rId22"/>
    <p:sldId id="298" r:id="rId23"/>
    <p:sldId id="315" r:id="rId24"/>
    <p:sldId id="293" r:id="rId25"/>
    <p:sldId id="318" r:id="rId26"/>
    <p:sldId id="316" r:id="rId27"/>
    <p:sldId id="267" r:id="rId28"/>
  </p:sldIdLst>
  <p:sldSz cx="9144000" cy="6858000" type="screen4x3"/>
  <p:notesSz cx="6858000" cy="9144000"/>
  <p:embeddedFontLst>
    <p:embeddedFont>
      <p:font typeface="Twinkl" panose="020B0604020202020204" charset="0"/>
      <p:regular r:id="rId31"/>
      <p:bold r:id="rId32"/>
    </p:embeddedFont>
    <p:embeddedFont>
      <p:font typeface="Sassoon Infant Rg" panose="02000503030000020003" charset="0"/>
      <p:regular r:id="rId33"/>
      <p:bold r:id="rId34"/>
    </p:embeddedFont>
    <p:embeddedFont>
      <p:font typeface="Tuffy-TTF" panose="020B0603060100000000" charset="0"/>
      <p:regular r:id="rId35"/>
      <p:bold r:id="rId36"/>
      <p:italic r:id="rId37"/>
      <p:boldItalic r:id="rId3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CB9D"/>
    <a:srgbClr val="F4A556"/>
    <a:srgbClr val="31B7BC"/>
    <a:srgbClr val="FAB001"/>
    <a:srgbClr val="F2902E"/>
    <a:srgbClr val="F4A14E"/>
    <a:srgbClr val="F08115"/>
    <a:srgbClr val="BC0105"/>
    <a:srgbClr val="019542"/>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32" autoAdjust="0"/>
    <p:restoredTop sz="95494" autoAdjust="0"/>
  </p:normalViewPr>
  <p:slideViewPr>
    <p:cSldViewPr showGuides="1">
      <p:cViewPr varScale="1">
        <p:scale>
          <a:sx n="83" d="100"/>
          <a:sy n="83" d="100"/>
        </p:scale>
        <p:origin x="1339" y="8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79AF4F0-00E7-4813-823D-9266788785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1746BE85-6EE3-476A-B6EB-330956654B7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705FC9A1-B84E-4B78-887B-3AD7172E591D}" type="datetimeFigureOut">
              <a:rPr lang="en-GB"/>
              <a:pPr>
                <a:defRPr/>
              </a:pPr>
              <a:t>08/01/2021</a:t>
            </a:fld>
            <a:endParaRPr lang="en-GB" dirty="0"/>
          </a:p>
        </p:txBody>
      </p:sp>
      <p:sp>
        <p:nvSpPr>
          <p:cNvPr id="4" name="Footer Placeholder 3">
            <a:extLst>
              <a:ext uri="{FF2B5EF4-FFF2-40B4-BE49-F238E27FC236}">
                <a16:creationId xmlns:a16="http://schemas.microsoft.com/office/drawing/2014/main" id="{4EFFD958-A60E-44A7-A1EB-3C62D66080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5" name="Slide Number Placeholder 4">
            <a:extLst>
              <a:ext uri="{FF2B5EF4-FFF2-40B4-BE49-F238E27FC236}">
                <a16:creationId xmlns:a16="http://schemas.microsoft.com/office/drawing/2014/main" id="{C216924D-6824-4DD3-8C68-C5B34D18222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6E71B103-8AC1-4DCC-9933-99A2C58FAAF0}" type="slidenum">
              <a:rPr lang="en-GB"/>
              <a:pPr>
                <a:defRPr/>
              </a:pPr>
              <a:t>‹#›</a:t>
            </a:fld>
            <a:endParaRPr lang="en-GB" dirty="0"/>
          </a:p>
        </p:txBody>
      </p:sp>
    </p:spTree>
    <p:extLst>
      <p:ext uri="{BB962C8B-B14F-4D97-AF65-F5344CB8AC3E}">
        <p14:creationId xmlns:p14="http://schemas.microsoft.com/office/powerpoint/2010/main" val="34114969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A88154-9BA0-4017-94C6-C2E9CF1459E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3" name="Date Placeholder 2">
            <a:extLst>
              <a:ext uri="{FF2B5EF4-FFF2-40B4-BE49-F238E27FC236}">
                <a16:creationId xmlns:a16="http://schemas.microsoft.com/office/drawing/2014/main" id="{4ABEDEA0-C980-49D7-ABA1-AABE16068F6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Tuffy-TTF" panose="020B0603060100000000" pitchFamily="34" charset="0"/>
              </a:defRPr>
            </a:lvl1pPr>
          </a:lstStyle>
          <a:p>
            <a:pPr>
              <a:defRPr/>
            </a:pPr>
            <a:fld id="{73F466C2-895F-42C2-ABC2-6272E4DB84FB}" type="datetimeFigureOut">
              <a:rPr lang="en-GB"/>
              <a:pPr>
                <a:defRPr/>
              </a:pPr>
              <a:t>08/01/2021</a:t>
            </a:fld>
            <a:endParaRPr lang="en-GB" dirty="0"/>
          </a:p>
        </p:txBody>
      </p:sp>
      <p:sp>
        <p:nvSpPr>
          <p:cNvPr id="4" name="Slide Image Placeholder 3">
            <a:extLst>
              <a:ext uri="{FF2B5EF4-FFF2-40B4-BE49-F238E27FC236}">
                <a16:creationId xmlns:a16="http://schemas.microsoft.com/office/drawing/2014/main" id="{9A1278A0-AE83-4093-964B-C08F1C6666C4}"/>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DDB75085-C45B-4DE9-8FF8-EEE01E4C911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endParaRPr lang="en-GB" noProof="0" dirty="0"/>
          </a:p>
        </p:txBody>
      </p:sp>
      <p:sp>
        <p:nvSpPr>
          <p:cNvPr id="6" name="Footer Placeholder 5">
            <a:extLst>
              <a:ext uri="{FF2B5EF4-FFF2-40B4-BE49-F238E27FC236}">
                <a16:creationId xmlns:a16="http://schemas.microsoft.com/office/drawing/2014/main" id="{77209B9A-2790-4DF7-A348-5EC10E488C8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Tuffy-TTF" panose="020B0603060100000000"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5577E2E0-8CE0-4420-AA82-16890909356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Tuffy-TTF" panose="020B0603060100000000" pitchFamily="34" charset="0"/>
              </a:defRPr>
            </a:lvl1pPr>
          </a:lstStyle>
          <a:p>
            <a:pPr>
              <a:defRPr/>
            </a:pPr>
            <a:fld id="{9D01A061-B392-40D1-8142-B7019E15D156}" type="slidenum">
              <a:rPr lang="en-GB"/>
              <a:pPr>
                <a:defRPr/>
              </a:pPr>
              <a:t>‹#›</a:t>
            </a:fld>
            <a:endParaRPr lang="en-GB" dirty="0"/>
          </a:p>
        </p:txBody>
      </p:sp>
    </p:spTree>
    <p:extLst>
      <p:ext uri="{BB962C8B-B14F-4D97-AF65-F5344CB8AC3E}">
        <p14:creationId xmlns:p14="http://schemas.microsoft.com/office/powerpoint/2010/main" val="17809707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7450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2075B525-6F04-4372-B92D-A09030807ED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2827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069E24CA-015F-4130-81D7-0DD5E6DCDE1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3526833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DD988FE7-DAEA-4055-B8B1-BD41CA3B3467}"/>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C8CC745B-0B26-493E-9997-32F5505AFEC6}"/>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3BB3C6C0-B95E-4E78-964C-4D2C279A034A}"/>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DBAF69B-1601-4F2B-B08C-B056711140BA}"/>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6318506B-F1BA-4A7E-9BD8-2AC8380E889B}"/>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911068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7535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35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0"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1.jpeg"/><Relationship Id="rId1" Type="http://schemas.openxmlformats.org/officeDocument/2006/relationships/slideLayout" Target="../slideLayouts/slideLayout3.xml"/><Relationship Id="rId4" Type="http://schemas.openxmlformats.org/officeDocument/2006/relationships/slide" Target="slide2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www.twinkl.co.uk/resources/twinkl-life" TargetMode="External"/><Relationship Id="rId2" Type="http://schemas.openxmlformats.org/officeDocument/2006/relationships/image" Target="../media/image26.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p:nvSpPr>
        <p:spPr>
          <a:xfrm>
            <a:off x="3923928" y="5445224"/>
            <a:ext cx="1296144"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F5145E82-801D-444E-93A2-691D971908F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E2F76A9B-06A2-44D4-9A86-E85D36D703E9}"/>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24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Success Criteria</a:t>
            </a:r>
          </a:p>
        </p:txBody>
      </p:sp>
      <p:sp>
        <p:nvSpPr>
          <p:cNvPr id="1024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Aim</a:t>
            </a:r>
          </a:p>
        </p:txBody>
      </p:sp>
      <p:sp>
        <p:nvSpPr>
          <p:cNvPr id="10246" name="Content Placeholder 15"/>
          <p:cNvSpPr>
            <a:spLocks noGrp="1" noChangeArrowheads="1"/>
          </p:cNvSpPr>
          <p:nvPr>
            <p:ph idx="1"/>
          </p:nvPr>
        </p:nvSpPr>
        <p:spPr>
          <a:xfrm>
            <a:off x="628650" y="1127125"/>
            <a:ext cx="7886700" cy="1409700"/>
          </a:xfrm>
        </p:spPr>
        <p:txBody>
          <a:bodyPr>
            <a:normAutofit/>
          </a:bodyPr>
          <a:lstStyle/>
          <a:p>
            <a:pPr eaLnBrk="1" hangingPunct="1"/>
            <a:r>
              <a:rPr lang="en-GB" altLang="en-US" smtClean="0">
                <a:latin typeface="Twinkl" pitchFamily="2" charset="0"/>
              </a:rPr>
              <a:t>I understand how happy thoughts can make me feel better.</a:t>
            </a:r>
          </a:p>
        </p:txBody>
      </p:sp>
      <p:sp>
        <p:nvSpPr>
          <p:cNvPr id="20" name="Content Placeholder 15">
            <a:extLst>
              <a:ext uri="{FF2B5EF4-FFF2-40B4-BE49-F238E27FC236}">
                <a16:creationId xmlns:a16="http://schemas.microsoft.com/office/drawing/2014/main" id="{FF2692B3-28CF-4DCE-9472-60834A23870D}"/>
              </a:ext>
            </a:extLst>
          </p:cNvPr>
          <p:cNvSpPr txBox="1">
            <a:spLocks/>
          </p:cNvSpPr>
          <p:nvPr/>
        </p:nvSpPr>
        <p:spPr>
          <a:xfrm>
            <a:off x="628650" y="3467100"/>
            <a:ext cx="7886700" cy="2655888"/>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mn-lt"/>
              </a:rPr>
              <a:t>I can describe different emotions and consider how to deal with different feelings.</a:t>
            </a:r>
          </a:p>
          <a:p>
            <a:pPr fontAlgn="auto">
              <a:spcAft>
                <a:spcPts val="0"/>
              </a:spcAft>
              <a:defRPr/>
            </a:pPr>
            <a:r>
              <a:rPr lang="en-GB" dirty="0">
                <a:latin typeface="+mn-lt"/>
              </a:rPr>
              <a:t>I can identify positive and negative thoughts.</a:t>
            </a:r>
          </a:p>
          <a:p>
            <a:pPr fontAlgn="auto">
              <a:spcAft>
                <a:spcPts val="0"/>
              </a:spcAft>
              <a:defRPr/>
            </a:pPr>
            <a:r>
              <a:rPr lang="en-GB" dirty="0">
                <a:latin typeface="+mn-lt"/>
              </a:rPr>
              <a:t>I can think of different, more positive ways, to think about things.</a:t>
            </a:r>
          </a:p>
        </p:txBody>
      </p:sp>
      <p:sp>
        <p:nvSpPr>
          <p:cNvPr id="10248"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buFont typeface="Arial" panose="020B0604020202020204" pitchFamily="34" charset="0"/>
              <a:buNone/>
            </a:pPr>
            <a:r>
              <a:rPr lang="en-GB" altLang="en-US" sz="800" baseline="30000">
                <a:solidFill>
                  <a:schemeClr val="tx1"/>
                </a:solidFill>
                <a:latin typeface="Tuffy-TTF" panose="020B0603060100000000" pitchFamily="34" charset="0"/>
                <a:cs typeface="Arial" panose="020B0604020202020204" pitchFamily="34" charset="0"/>
              </a:rPr>
              <a:t>This resource is fully in line with the Learning Outcomes and Core Themes outlined in the </a:t>
            </a:r>
            <a:r>
              <a:rPr lang="en-GB" altLang="en-US" sz="800" b="1" u="sng" baseline="30000">
                <a:solidFill>
                  <a:schemeClr val="tx1"/>
                </a:solidFill>
                <a:latin typeface="Tuffy-TTF" panose="020B0603060100000000" pitchFamily="34" charset="0"/>
                <a:cs typeface="Arial" panose="020B0604020202020204" pitchFamily="34" charset="0"/>
                <a:hlinkClick r:id="rId2"/>
              </a:rPr>
              <a:t>PSHE Association</a:t>
            </a:r>
            <a:r>
              <a:rPr lang="en-GB" altLang="en-US" sz="800" baseline="30000">
                <a:solidFill>
                  <a:schemeClr val="tx1"/>
                </a:solidFill>
                <a:latin typeface="Tuffy-TTF" panose="020B0603060100000000" pitchFamily="34" charset="0"/>
                <a:cs typeface="Arial" panose="020B0604020202020204" pitchFamily="34" charset="0"/>
              </a:rPr>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smtClean="0">
                <a:latin typeface="Twinkl" pitchFamily="2" charset="0"/>
              </a:rPr>
              <a:t>The Big Questions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A5CDDE6F-6491-4DD8-8566-80745956400B}"/>
              </a:ext>
            </a:extLst>
          </p:cNvPr>
          <p:cNvSpPr/>
          <p:nvPr/>
        </p:nvSpPr>
        <p:spPr>
          <a:xfrm>
            <a:off x="4191000" y="2449513"/>
            <a:ext cx="3311525" cy="3311525"/>
          </a:xfrm>
          <a:prstGeom prst="ellipse">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31132"/>
          <a:stretch/>
        </p:blipFill>
        <p:spPr>
          <a:xfrm>
            <a:off x="6876257" y="2598738"/>
            <a:ext cx="1774596" cy="4286646"/>
          </a:xfrm>
          <a:prstGeom prst="rect">
            <a:avLst/>
          </a:prstGeom>
        </p:spPr>
      </p:pic>
      <p:sp>
        <p:nvSpPr>
          <p:cNvPr id="5" name="Oval 4">
            <a:extLst>
              <a:ext uri="{FF2B5EF4-FFF2-40B4-BE49-F238E27FC236}">
                <a16:creationId xmlns:a16="http://schemas.microsoft.com/office/drawing/2014/main" id="{228F824F-EBA4-4431-86CB-316245CC23C3}"/>
              </a:ext>
            </a:extLst>
          </p:cNvPr>
          <p:cNvSpPr/>
          <p:nvPr/>
        </p:nvSpPr>
        <p:spPr>
          <a:xfrm>
            <a:off x="1641475" y="368300"/>
            <a:ext cx="3219450" cy="3221038"/>
          </a:xfrm>
          <a:prstGeom prst="ellipse">
            <a:avLst/>
          </a:prstGeom>
          <a:solidFill>
            <a:srgbClr val="00A8E9"/>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1"/>
          <p:cNvSpPr>
            <a:spLocks noGrp="1" noChangeArrowheads="1"/>
          </p:cNvSpPr>
          <p:nvPr>
            <p:ph type="title"/>
          </p:nvPr>
        </p:nvSpPr>
        <p:spPr>
          <a:xfrm>
            <a:off x="1949450" y="971550"/>
            <a:ext cx="2603500" cy="2014538"/>
          </a:xfrm>
        </p:spPr>
        <p:txBody>
          <a:bodyPr/>
          <a:lstStyle/>
          <a:p>
            <a:pPr algn="ctr" eaLnBrk="1" hangingPunct="1"/>
            <a:r>
              <a:rPr lang="en-GB" altLang="en-US" sz="3600" dirty="0" smtClean="0">
                <a:solidFill>
                  <a:schemeClr val="bg1"/>
                </a:solidFill>
              </a:rPr>
              <a:t>What is positive thinking?</a:t>
            </a:r>
          </a:p>
        </p:txBody>
      </p:sp>
      <p:sp>
        <p:nvSpPr>
          <p:cNvPr id="12294" name="Title 1"/>
          <p:cNvSpPr>
            <a:spLocks noChangeArrowheads="1"/>
          </p:cNvSpPr>
          <p:nvPr/>
        </p:nvSpPr>
        <p:spPr bwMode="auto">
          <a:xfrm>
            <a:off x="4443413" y="3067050"/>
            <a:ext cx="2808287" cy="20145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3600" b="1" dirty="0">
                <a:solidFill>
                  <a:schemeClr val="bg1"/>
                </a:solidFill>
              </a:rPr>
              <a:t>How can it help us feel good?</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36790"/>
          <a:stretch/>
        </p:blipFill>
        <p:spPr>
          <a:xfrm>
            <a:off x="539750" y="2481337"/>
            <a:ext cx="2194471" cy="440404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6" presetClass="entr" presetSubtype="3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
                                        <p:tgtEl>
                                          <p:spTgt spid="5"/>
                                        </p:tgtEl>
                                      </p:cBhvr>
                                    </p:animEffect>
                                  </p:childTnLst>
                                </p:cTn>
                              </p:par>
                            </p:childTnLst>
                          </p:cTn>
                        </p:par>
                        <p:par>
                          <p:cTn id="12" fill="hold">
                            <p:stCondLst>
                              <p:cond delay="1000"/>
                            </p:stCondLst>
                            <p:childTnLst>
                              <p:par>
                                <p:cTn id="13" presetID="6" presetClass="entr" presetSubtype="32"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ou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32"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out)">
                                      <p:cBhvr>
                                        <p:cTn id="25" dur="500"/>
                                        <p:tgtEl>
                                          <p:spTgt spid="6"/>
                                        </p:tgtEl>
                                      </p:cBhvr>
                                    </p:animEffect>
                                  </p:childTnLst>
                                </p:cTn>
                              </p:par>
                              <p:par>
                                <p:cTn id="26" presetID="6" presetClass="entr" presetSubtype="32" fill="hold" grpId="0" nodeType="withEffect">
                                  <p:stCondLst>
                                    <p:cond delay="0"/>
                                  </p:stCondLst>
                                  <p:childTnLst>
                                    <p:set>
                                      <p:cBhvr>
                                        <p:cTn id="27" dur="1" fill="hold">
                                          <p:stCondLst>
                                            <p:cond delay="0"/>
                                          </p:stCondLst>
                                        </p:cTn>
                                        <p:tgtEl>
                                          <p:spTgt spid="12294"/>
                                        </p:tgtEl>
                                        <p:attrNameLst>
                                          <p:attrName>style.visibility</p:attrName>
                                        </p:attrNameLst>
                                      </p:cBhvr>
                                      <p:to>
                                        <p:strVal val="visible"/>
                                      </p:to>
                                    </p:set>
                                    <p:animEffect transition="in" filter="circle(out)">
                                      <p:cBhvr>
                                        <p:cTn id="28"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2" grpId="0"/>
      <p:bldP spid="122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smtClean="0">
                <a:latin typeface="Twinkl" pitchFamily="2" charset="0"/>
              </a:rPr>
              <a:t>Reconnecting</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1456" b="8799"/>
          <a:stretch/>
        </p:blipFill>
        <p:spPr>
          <a:xfrm>
            <a:off x="457199" y="3965999"/>
            <a:ext cx="2443163" cy="2449759"/>
          </a:xfrm>
          <a:prstGeom prst="roundRect">
            <a:avLst>
              <a:gd name="adj" fmla="val 6290"/>
            </a:avLst>
          </a:prstGeom>
        </p:spPr>
      </p:pic>
      <p:sp>
        <p:nvSpPr>
          <p:cNvPr id="14338" name="Title 1"/>
          <p:cNvSpPr>
            <a:spLocks noGrp="1" noChangeArrowheads="1"/>
          </p:cNvSpPr>
          <p:nvPr>
            <p:ph type="title"/>
          </p:nvPr>
        </p:nvSpPr>
        <p:spPr>
          <a:xfrm>
            <a:off x="457200" y="479425"/>
            <a:ext cx="8220075" cy="993775"/>
          </a:xfrm>
        </p:spPr>
        <p:txBody>
          <a:bodyPr/>
          <a:lstStyle/>
          <a:p>
            <a:pPr eaLnBrk="1" hangingPunct="1"/>
            <a:r>
              <a:rPr lang="en-GB" altLang="en-US" smtClean="0"/>
              <a:t>Think a Happy Thought</a:t>
            </a:r>
          </a:p>
        </p:txBody>
      </p:sp>
      <p:sp>
        <p:nvSpPr>
          <p:cNvPr id="7" name="Cloud 6">
            <a:extLst>
              <a:ext uri="{FF2B5EF4-FFF2-40B4-BE49-F238E27FC236}">
                <a16:creationId xmlns:a16="http://schemas.microsoft.com/office/drawing/2014/main" id="{864F75B3-E5BB-4DBE-94B0-8984DC3C386E}"/>
              </a:ext>
            </a:extLst>
          </p:cNvPr>
          <p:cNvSpPr/>
          <p:nvPr/>
        </p:nvSpPr>
        <p:spPr>
          <a:xfrm>
            <a:off x="2339975" y="1408113"/>
            <a:ext cx="6624638" cy="4757737"/>
          </a:xfrm>
          <a:prstGeom prst="cloud">
            <a:avLst/>
          </a:prstGeom>
          <a:solidFill>
            <a:schemeClr val="bg1"/>
          </a:solidFill>
          <a:ln w="38100">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TextBox 7"/>
          <p:cNvSpPr txBox="1">
            <a:spLocks noChangeArrowheads="1"/>
          </p:cNvSpPr>
          <p:nvPr/>
        </p:nvSpPr>
        <p:spPr bwMode="auto">
          <a:xfrm>
            <a:off x="3770313" y="2197100"/>
            <a:ext cx="3511550" cy="369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Let’s </a:t>
            </a:r>
            <a:r>
              <a:rPr lang="en-GB" altLang="en-US" dirty="0" smtClean="0">
                <a:solidFill>
                  <a:schemeClr val="tx1"/>
                </a:solidFill>
              </a:rPr>
              <a:t>sit </a:t>
            </a:r>
            <a:r>
              <a:rPr lang="en-GB" altLang="en-US" dirty="0">
                <a:solidFill>
                  <a:schemeClr val="tx1"/>
                </a:solidFill>
              </a:rPr>
              <a:t>very quietly.</a:t>
            </a:r>
          </a:p>
        </p:txBody>
      </p:sp>
      <p:sp>
        <p:nvSpPr>
          <p:cNvPr id="9" name="TextBox 8"/>
          <p:cNvSpPr txBox="1">
            <a:spLocks noChangeArrowheads="1"/>
          </p:cNvSpPr>
          <p:nvPr/>
        </p:nvSpPr>
        <p:spPr bwMode="auto">
          <a:xfrm>
            <a:off x="3186113" y="2589213"/>
            <a:ext cx="4679950" cy="3698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Try to clear your mind.</a:t>
            </a:r>
          </a:p>
        </p:txBody>
      </p:sp>
      <p:sp>
        <p:nvSpPr>
          <p:cNvPr id="10" name="TextBox 9"/>
          <p:cNvSpPr txBox="1">
            <a:spLocks noChangeArrowheads="1"/>
          </p:cNvSpPr>
          <p:nvPr/>
        </p:nvSpPr>
        <p:spPr bwMode="auto">
          <a:xfrm>
            <a:off x="3186113" y="2982913"/>
            <a:ext cx="4679950"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If it helps, you can close your eyes.</a:t>
            </a:r>
          </a:p>
        </p:txBody>
      </p:sp>
      <p:sp>
        <p:nvSpPr>
          <p:cNvPr id="11" name="TextBox 10"/>
          <p:cNvSpPr txBox="1">
            <a:spLocks noChangeArrowheads="1"/>
          </p:cNvSpPr>
          <p:nvPr/>
        </p:nvSpPr>
        <p:spPr bwMode="auto">
          <a:xfrm>
            <a:off x="3186113" y="3375025"/>
            <a:ext cx="4679950" cy="369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Now, think of a happy thought…</a:t>
            </a:r>
          </a:p>
        </p:txBody>
      </p:sp>
      <p:sp>
        <p:nvSpPr>
          <p:cNvPr id="12" name="TextBox 11"/>
          <p:cNvSpPr txBox="1">
            <a:spLocks noChangeArrowheads="1"/>
          </p:cNvSpPr>
          <p:nvPr/>
        </p:nvSpPr>
        <p:spPr bwMode="auto">
          <a:xfrm>
            <a:off x="2900363" y="3767138"/>
            <a:ext cx="525145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This could be something you are looking forward </a:t>
            </a:r>
            <a:r>
              <a:rPr lang="en-GB" altLang="en-US" dirty="0" smtClean="0">
                <a:solidFill>
                  <a:schemeClr val="tx1"/>
                </a:solidFill>
              </a:rPr>
              <a:t>to </a:t>
            </a:r>
            <a:r>
              <a:rPr lang="en-GB" altLang="en-US" dirty="0">
                <a:solidFill>
                  <a:schemeClr val="tx1"/>
                </a:solidFill>
              </a:rPr>
              <a:t>or a happy occasion that you were part of. </a:t>
            </a:r>
          </a:p>
        </p:txBody>
      </p:sp>
      <p:sp>
        <p:nvSpPr>
          <p:cNvPr id="13" name="TextBox 12"/>
          <p:cNvSpPr txBox="1">
            <a:spLocks noChangeArrowheads="1"/>
          </p:cNvSpPr>
          <p:nvPr/>
        </p:nvSpPr>
        <p:spPr bwMode="auto">
          <a:xfrm>
            <a:off x="3106738" y="4437063"/>
            <a:ext cx="4838700"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It might be a thought about a particular person or </a:t>
            </a:r>
            <a:r>
              <a:rPr lang="en-GB" altLang="en-US" dirty="0" smtClean="0">
                <a:solidFill>
                  <a:schemeClr val="tx1"/>
                </a:solidFill>
              </a:rPr>
              <a:t>place </a:t>
            </a:r>
            <a:r>
              <a:rPr lang="en-GB" altLang="en-US" dirty="0">
                <a:solidFill>
                  <a:schemeClr val="tx1"/>
                </a:solidFill>
              </a:rPr>
              <a:t>that makes you feel happy.</a:t>
            </a:r>
          </a:p>
        </p:txBody>
      </p:sp>
      <p:sp>
        <p:nvSpPr>
          <p:cNvPr id="14" name="Oval 13">
            <a:extLst>
              <a:ext uri="{FF2B5EF4-FFF2-40B4-BE49-F238E27FC236}">
                <a16:creationId xmlns:a16="http://schemas.microsoft.com/office/drawing/2014/main" id="{5EB772A6-5339-4361-9BB3-87E1CEBA45D0}"/>
              </a:ext>
            </a:extLst>
          </p:cNvPr>
          <p:cNvSpPr/>
          <p:nvPr/>
        </p:nvSpPr>
        <p:spPr>
          <a:xfrm>
            <a:off x="1809353" y="3244850"/>
            <a:ext cx="368300" cy="368300"/>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Oval 14">
            <a:extLst>
              <a:ext uri="{FF2B5EF4-FFF2-40B4-BE49-F238E27FC236}">
                <a16:creationId xmlns:a16="http://schemas.microsoft.com/office/drawing/2014/main" id="{64A4A0CD-BB14-4B6F-9E24-2D364D611B97}"/>
              </a:ext>
            </a:extLst>
          </p:cNvPr>
          <p:cNvSpPr/>
          <p:nvPr/>
        </p:nvSpPr>
        <p:spPr>
          <a:xfrm>
            <a:off x="1535905" y="3669137"/>
            <a:ext cx="168275" cy="168275"/>
          </a:xfrm>
          <a:prstGeom prst="ellipse">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smtClean="0">
                <a:latin typeface="Twinkl" pitchFamily="2" charset="0"/>
              </a:rPr>
              <a:t>Exploring</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noChangeArrowheads="1"/>
          </p:cNvSpPr>
          <p:nvPr>
            <p:ph type="title"/>
          </p:nvPr>
        </p:nvSpPr>
        <p:spPr>
          <a:xfrm>
            <a:off x="457200" y="479425"/>
            <a:ext cx="7427913" cy="993775"/>
          </a:xfrm>
        </p:spPr>
        <p:txBody>
          <a:bodyPr/>
          <a:lstStyle/>
          <a:p>
            <a:pPr eaLnBrk="1" hangingPunct="1"/>
            <a:r>
              <a:rPr lang="en-GB" altLang="en-US" smtClean="0"/>
              <a:t>What Is Positive Thinking?</a:t>
            </a:r>
          </a:p>
        </p:txBody>
      </p:sp>
      <p:sp>
        <p:nvSpPr>
          <p:cNvPr id="2" name="Rectangle: Rounded Corners 1">
            <a:extLst>
              <a:ext uri="{FF2B5EF4-FFF2-40B4-BE49-F238E27FC236}">
                <a16:creationId xmlns:a16="http://schemas.microsoft.com/office/drawing/2014/main" id="{A2B863F2-09A7-4921-A0CF-DF49C20B143D}"/>
              </a:ext>
            </a:extLst>
          </p:cNvPr>
          <p:cNvSpPr/>
          <p:nvPr/>
        </p:nvSpPr>
        <p:spPr>
          <a:xfrm>
            <a:off x="784225" y="1708150"/>
            <a:ext cx="7570788" cy="568325"/>
          </a:xfrm>
          <a:prstGeom prst="roundRect">
            <a:avLst>
              <a:gd name="adj" fmla="val 20689"/>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Rounded Corners 12">
            <a:extLst>
              <a:ext uri="{FF2B5EF4-FFF2-40B4-BE49-F238E27FC236}">
                <a16:creationId xmlns:a16="http://schemas.microsoft.com/office/drawing/2014/main" id="{22DFC622-4167-4036-A472-9C7F8119D9E6}"/>
              </a:ext>
            </a:extLst>
          </p:cNvPr>
          <p:cNvSpPr/>
          <p:nvPr/>
        </p:nvSpPr>
        <p:spPr>
          <a:xfrm>
            <a:off x="784225" y="2516188"/>
            <a:ext cx="7570788" cy="8366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ectangle: Rounded Corners 13">
            <a:extLst>
              <a:ext uri="{FF2B5EF4-FFF2-40B4-BE49-F238E27FC236}">
                <a16:creationId xmlns:a16="http://schemas.microsoft.com/office/drawing/2014/main" id="{69F42FB9-7EF1-4D89-BF25-C8E0E8C8637A}"/>
              </a:ext>
            </a:extLst>
          </p:cNvPr>
          <p:cNvSpPr/>
          <p:nvPr/>
        </p:nvSpPr>
        <p:spPr>
          <a:xfrm>
            <a:off x="774700" y="3592513"/>
            <a:ext cx="7570788" cy="8366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388" name="TextBox 5"/>
          <p:cNvSpPr txBox="1">
            <a:spLocks noChangeArrowheads="1"/>
          </p:cNvSpPr>
          <p:nvPr/>
        </p:nvSpPr>
        <p:spPr bwMode="auto">
          <a:xfrm>
            <a:off x="830263" y="1700213"/>
            <a:ext cx="75723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What is positive thinking?</a:t>
            </a:r>
          </a:p>
        </p:txBody>
      </p:sp>
      <p:sp>
        <p:nvSpPr>
          <p:cNvPr id="16389" name="TextBox 6"/>
          <p:cNvSpPr txBox="1">
            <a:spLocks noChangeArrowheads="1"/>
          </p:cNvSpPr>
          <p:nvPr/>
        </p:nvSpPr>
        <p:spPr bwMode="auto">
          <a:xfrm>
            <a:off x="828675" y="2330450"/>
            <a:ext cx="5183486" cy="84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Well, being </a:t>
            </a:r>
            <a:r>
              <a:rPr lang="en-GB" altLang="en-US" b="1" dirty="0">
                <a:solidFill>
                  <a:schemeClr val="accent1"/>
                </a:solidFill>
              </a:rPr>
              <a:t>positive</a:t>
            </a:r>
            <a:r>
              <a:rPr lang="en-GB" altLang="en-US" dirty="0">
                <a:solidFill>
                  <a:schemeClr val="tx1"/>
                </a:solidFill>
              </a:rPr>
              <a:t> means looking for the </a:t>
            </a:r>
            <a:r>
              <a:rPr lang="en-GB" altLang="en-US" b="1" dirty="0">
                <a:solidFill>
                  <a:schemeClr val="accent1"/>
                </a:solidFill>
              </a:rPr>
              <a:t>good</a:t>
            </a:r>
            <a:r>
              <a:rPr lang="en-GB" altLang="en-US" dirty="0">
                <a:solidFill>
                  <a:schemeClr val="tx1"/>
                </a:solidFill>
              </a:rPr>
              <a:t> </a:t>
            </a:r>
            <a:r>
              <a:rPr lang="en-GB" altLang="en-US" dirty="0" smtClean="0">
                <a:solidFill>
                  <a:schemeClr val="tx1"/>
                </a:solidFill>
              </a:rPr>
              <a:t>in things</a:t>
            </a:r>
            <a:r>
              <a:rPr lang="en-GB" altLang="en-US" dirty="0">
                <a:solidFill>
                  <a:schemeClr val="tx1"/>
                </a:solidFill>
              </a:rPr>
              <a:t>, rather than the bad.</a:t>
            </a:r>
          </a:p>
        </p:txBody>
      </p:sp>
      <p:sp>
        <p:nvSpPr>
          <p:cNvPr id="16390" name="TextBox 7"/>
          <p:cNvSpPr txBox="1">
            <a:spLocks noChangeArrowheads="1"/>
          </p:cNvSpPr>
          <p:nvPr/>
        </p:nvSpPr>
        <p:spPr bwMode="auto">
          <a:xfrm>
            <a:off x="827089" y="3236913"/>
            <a:ext cx="5185072"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A positive thinker focuses on making the </a:t>
            </a:r>
            <a:r>
              <a:rPr lang="en-GB" altLang="en-US" b="1" dirty="0">
                <a:solidFill>
                  <a:schemeClr val="accent1"/>
                </a:solidFill>
              </a:rPr>
              <a:t>best</a:t>
            </a:r>
            <a:r>
              <a:rPr lang="en-GB" altLang="en-US" dirty="0">
                <a:solidFill>
                  <a:schemeClr val="tx1"/>
                </a:solidFill>
              </a:rPr>
              <a:t> of a situation, rather than complaining about it.</a:t>
            </a:r>
          </a:p>
        </p:txBody>
      </p:sp>
      <p:sp>
        <p:nvSpPr>
          <p:cNvPr id="16391" name="TextBox 8"/>
          <p:cNvSpPr txBox="1">
            <a:spLocks noChangeArrowheads="1"/>
          </p:cNvSpPr>
          <p:nvPr/>
        </p:nvSpPr>
        <p:spPr bwMode="auto">
          <a:xfrm>
            <a:off x="827088" y="4144963"/>
            <a:ext cx="75723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Positive thinkers are said to ‘look on the </a:t>
            </a:r>
            <a:r>
              <a:rPr lang="en-GB" altLang="en-US" b="1" dirty="0">
                <a:solidFill>
                  <a:schemeClr val="accent1"/>
                </a:solidFill>
              </a:rPr>
              <a:t>bright</a:t>
            </a:r>
            <a:r>
              <a:rPr lang="en-GB" altLang="en-US" dirty="0">
                <a:solidFill>
                  <a:schemeClr val="tx1"/>
                </a:solidFill>
              </a:rPr>
              <a:t> side’.</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4168" y="2200306"/>
            <a:ext cx="2445904" cy="238082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500"/>
                                        <p:tgtEl>
                                          <p:spTgt spid="1638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fade">
                                      <p:cBhvr>
                                        <p:cTn id="16" dur="500"/>
                                        <p:tgtEl>
                                          <p:spTgt spid="1638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390"/>
                                        </p:tgtEl>
                                        <p:attrNameLst>
                                          <p:attrName>style.visibility</p:attrName>
                                        </p:attrNameLst>
                                      </p:cBhvr>
                                      <p:to>
                                        <p:strVal val="visible"/>
                                      </p:to>
                                    </p:set>
                                    <p:animEffect transition="in" filter="fade">
                                      <p:cBhvr>
                                        <p:cTn id="21" dur="500"/>
                                        <p:tgtEl>
                                          <p:spTgt spid="1639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6391"/>
                                        </p:tgtEl>
                                        <p:attrNameLst>
                                          <p:attrName>style.visibility</p:attrName>
                                        </p:attrNameLst>
                                      </p:cBhvr>
                                      <p:to>
                                        <p:strVal val="visible"/>
                                      </p:to>
                                    </p:set>
                                    <p:animEffect transition="in" filter="fade">
                                      <p:cBhvr>
                                        <p:cTn id="26"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P spid="16389" grpId="0"/>
      <p:bldP spid="16390" grpId="0"/>
      <p:bldP spid="1639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p:cNvSpPr>
            <a:spLocks noGrp="1" noChangeArrowheads="1"/>
          </p:cNvSpPr>
          <p:nvPr>
            <p:ph type="title"/>
          </p:nvPr>
        </p:nvSpPr>
        <p:spPr>
          <a:xfrm>
            <a:off x="457200" y="479425"/>
            <a:ext cx="7427913" cy="993775"/>
          </a:xfrm>
        </p:spPr>
        <p:txBody>
          <a:bodyPr/>
          <a:lstStyle/>
          <a:p>
            <a:pPr eaLnBrk="1" hangingPunct="1"/>
            <a:r>
              <a:rPr lang="en-GB" altLang="en-US" smtClean="0"/>
              <a:t>What Is Positive Thinking?</a:t>
            </a:r>
          </a:p>
        </p:txBody>
      </p:sp>
      <p:sp>
        <p:nvSpPr>
          <p:cNvPr id="8" name="TextBox 7"/>
          <p:cNvSpPr txBox="1">
            <a:spLocks noChangeArrowheads="1"/>
          </p:cNvSpPr>
          <p:nvPr/>
        </p:nvSpPr>
        <p:spPr bwMode="auto">
          <a:xfrm>
            <a:off x="673100" y="1436688"/>
            <a:ext cx="7797800"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Can you think of </a:t>
            </a:r>
            <a:r>
              <a:rPr lang="en-GB" altLang="en-US" b="1" dirty="0">
                <a:solidFill>
                  <a:srgbClr val="00B0F0"/>
                </a:solidFill>
              </a:rPr>
              <a:t>positive words</a:t>
            </a:r>
            <a:r>
              <a:rPr lang="en-GB" altLang="en-US" dirty="0">
                <a:solidFill>
                  <a:schemeClr val="tx1"/>
                </a:solidFill>
              </a:rPr>
              <a:t>? </a:t>
            </a:r>
          </a:p>
        </p:txBody>
      </p:sp>
      <p:sp>
        <p:nvSpPr>
          <p:cNvPr id="9" name="TextBox 8"/>
          <p:cNvSpPr txBox="1">
            <a:spLocks noChangeArrowheads="1"/>
          </p:cNvSpPr>
          <p:nvPr/>
        </p:nvSpPr>
        <p:spPr bwMode="auto">
          <a:xfrm>
            <a:off x="673100" y="1968500"/>
            <a:ext cx="779780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These are words we might use if we are thinking positive, happy thoughts, rather than complaining and being grumpy.</a:t>
            </a:r>
          </a:p>
        </p:txBody>
      </p:sp>
      <p:sp>
        <p:nvSpPr>
          <p:cNvPr id="10" name="TextBox 9"/>
          <p:cNvSpPr txBox="1">
            <a:spLocks noChangeArrowheads="1"/>
          </p:cNvSpPr>
          <p:nvPr/>
        </p:nvSpPr>
        <p:spPr bwMode="auto">
          <a:xfrm>
            <a:off x="673100" y="2774950"/>
            <a:ext cx="7797800" cy="84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Think of a </a:t>
            </a:r>
            <a:r>
              <a:rPr lang="en-GB" altLang="en-US" b="1" dirty="0">
                <a:solidFill>
                  <a:srgbClr val="00B0F0"/>
                </a:solidFill>
              </a:rPr>
              <a:t>positive </a:t>
            </a:r>
            <a:r>
              <a:rPr lang="en-GB" altLang="en-US" b="1" dirty="0" smtClean="0">
                <a:solidFill>
                  <a:srgbClr val="00B0F0"/>
                </a:solidFill>
              </a:rPr>
              <a:t>word</a:t>
            </a:r>
            <a:r>
              <a:rPr lang="en-GB" altLang="en-US" b="1" dirty="0" smtClean="0">
                <a:solidFill>
                  <a:schemeClr val="tx1"/>
                </a:solidFill>
              </a:rPr>
              <a:t> </a:t>
            </a:r>
            <a:r>
              <a:rPr lang="en-GB" altLang="en-US" dirty="0" smtClean="0">
                <a:solidFill>
                  <a:schemeClr val="tx1"/>
                </a:solidFill>
              </a:rPr>
              <a:t>you </a:t>
            </a:r>
            <a:r>
              <a:rPr lang="en-GB" altLang="en-US" dirty="0">
                <a:solidFill>
                  <a:schemeClr val="tx1"/>
                </a:solidFill>
              </a:rPr>
              <a:t>might use if you were sharing a happy memory or talking about a person or place that makes you happy.</a:t>
            </a:r>
          </a:p>
        </p:txBody>
      </p:sp>
      <p:sp>
        <p:nvSpPr>
          <p:cNvPr id="11" name="TextBox 10"/>
          <p:cNvSpPr txBox="1">
            <a:spLocks noChangeArrowheads="1"/>
          </p:cNvSpPr>
          <p:nvPr/>
        </p:nvSpPr>
        <p:spPr bwMode="auto">
          <a:xfrm>
            <a:off x="673100" y="3582988"/>
            <a:ext cx="7797800"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Did you get any of these?</a:t>
            </a:r>
          </a:p>
        </p:txBody>
      </p:sp>
      <p:sp>
        <p:nvSpPr>
          <p:cNvPr id="12" name="TextBox 11"/>
          <p:cNvSpPr txBox="1">
            <a:spLocks noChangeArrowheads="1"/>
          </p:cNvSpPr>
          <p:nvPr/>
        </p:nvSpPr>
        <p:spPr bwMode="auto">
          <a:xfrm>
            <a:off x="673100" y="4249738"/>
            <a:ext cx="1090613"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F08115"/>
                </a:solidFill>
              </a:rPr>
              <a:t>enjoy</a:t>
            </a:r>
          </a:p>
        </p:txBody>
      </p:sp>
      <p:sp>
        <p:nvSpPr>
          <p:cNvPr id="13" name="TextBox 12"/>
          <p:cNvSpPr txBox="1">
            <a:spLocks noChangeArrowheads="1"/>
          </p:cNvSpPr>
          <p:nvPr/>
        </p:nvSpPr>
        <p:spPr bwMode="auto">
          <a:xfrm>
            <a:off x="1619250" y="4889500"/>
            <a:ext cx="129698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2DB6BC"/>
                </a:solidFill>
              </a:rPr>
              <a:t>brilliant</a:t>
            </a:r>
          </a:p>
        </p:txBody>
      </p:sp>
      <p:sp>
        <p:nvSpPr>
          <p:cNvPr id="14" name="TextBox 13"/>
          <p:cNvSpPr txBox="1">
            <a:spLocks noChangeArrowheads="1"/>
          </p:cNvSpPr>
          <p:nvPr/>
        </p:nvSpPr>
        <p:spPr bwMode="auto">
          <a:xfrm>
            <a:off x="2714625" y="4260850"/>
            <a:ext cx="1090613"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00A8E9"/>
                </a:solidFill>
              </a:rPr>
              <a:t>smile</a:t>
            </a:r>
          </a:p>
        </p:txBody>
      </p:sp>
      <p:sp>
        <p:nvSpPr>
          <p:cNvPr id="15" name="TextBox 14"/>
          <p:cNvSpPr txBox="1">
            <a:spLocks noChangeArrowheads="1"/>
          </p:cNvSpPr>
          <p:nvPr/>
        </p:nvSpPr>
        <p:spPr bwMode="auto">
          <a:xfrm>
            <a:off x="660400" y="5362575"/>
            <a:ext cx="108902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BC0105"/>
                </a:solidFill>
              </a:rPr>
              <a:t>great</a:t>
            </a:r>
          </a:p>
        </p:txBody>
      </p:sp>
      <p:sp>
        <p:nvSpPr>
          <p:cNvPr id="16" name="TextBox 15"/>
          <p:cNvSpPr txBox="1">
            <a:spLocks noChangeArrowheads="1"/>
          </p:cNvSpPr>
          <p:nvPr/>
        </p:nvSpPr>
        <p:spPr bwMode="auto">
          <a:xfrm>
            <a:off x="2251075" y="5613400"/>
            <a:ext cx="1090613"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8D358B"/>
                </a:solidFill>
              </a:rPr>
              <a:t>nice</a:t>
            </a:r>
          </a:p>
        </p:txBody>
      </p:sp>
      <p:sp>
        <p:nvSpPr>
          <p:cNvPr id="17" name="TextBox 16"/>
          <p:cNvSpPr txBox="1">
            <a:spLocks noChangeArrowheads="1"/>
          </p:cNvSpPr>
          <p:nvPr/>
        </p:nvSpPr>
        <p:spPr bwMode="auto">
          <a:xfrm>
            <a:off x="3455988" y="4862513"/>
            <a:ext cx="1223962"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019542"/>
                </a:solidFill>
              </a:rPr>
              <a:t>amazing</a:t>
            </a:r>
          </a:p>
        </p:txBody>
      </p:sp>
      <p:sp>
        <p:nvSpPr>
          <p:cNvPr id="18" name="TextBox 17"/>
          <p:cNvSpPr txBox="1">
            <a:spLocks noChangeArrowheads="1"/>
          </p:cNvSpPr>
          <p:nvPr/>
        </p:nvSpPr>
        <p:spPr bwMode="auto">
          <a:xfrm>
            <a:off x="4516438" y="4211638"/>
            <a:ext cx="1223962"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FAB001"/>
                </a:solidFill>
              </a:rPr>
              <a:t>good</a:t>
            </a:r>
          </a:p>
        </p:txBody>
      </p:sp>
      <p:sp>
        <p:nvSpPr>
          <p:cNvPr id="19" name="TextBox 18"/>
          <p:cNvSpPr txBox="1">
            <a:spLocks noChangeArrowheads="1"/>
          </p:cNvSpPr>
          <p:nvPr/>
        </p:nvSpPr>
        <p:spPr bwMode="auto">
          <a:xfrm>
            <a:off x="3816350" y="5613400"/>
            <a:ext cx="1223963"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F08115"/>
                </a:solidFill>
              </a:rPr>
              <a:t>better</a:t>
            </a:r>
          </a:p>
        </p:txBody>
      </p:sp>
      <p:sp>
        <p:nvSpPr>
          <p:cNvPr id="20" name="TextBox 19"/>
          <p:cNvSpPr txBox="1">
            <a:spLocks noChangeArrowheads="1"/>
          </p:cNvSpPr>
          <p:nvPr/>
        </p:nvSpPr>
        <p:spPr bwMode="auto">
          <a:xfrm>
            <a:off x="5003800" y="4927600"/>
            <a:ext cx="1223963"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18A0DB"/>
                </a:solidFill>
              </a:rPr>
              <a:t>special</a:t>
            </a:r>
          </a:p>
        </p:txBody>
      </p:sp>
      <p:sp>
        <p:nvSpPr>
          <p:cNvPr id="21" name="TextBox 20"/>
          <p:cNvSpPr txBox="1">
            <a:spLocks noChangeArrowheads="1"/>
          </p:cNvSpPr>
          <p:nvPr/>
        </p:nvSpPr>
        <p:spPr bwMode="auto">
          <a:xfrm>
            <a:off x="5738813" y="5559425"/>
            <a:ext cx="1223962"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019542"/>
                </a:solidFill>
              </a:rPr>
              <a:t>laugh</a:t>
            </a:r>
          </a:p>
        </p:txBody>
      </p:sp>
      <p:sp>
        <p:nvSpPr>
          <p:cNvPr id="22" name="TextBox 21"/>
          <p:cNvSpPr txBox="1">
            <a:spLocks noChangeArrowheads="1"/>
          </p:cNvSpPr>
          <p:nvPr/>
        </p:nvSpPr>
        <p:spPr bwMode="auto">
          <a:xfrm>
            <a:off x="7021513" y="4260850"/>
            <a:ext cx="1223962"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8D358B"/>
                </a:solidFill>
              </a:rPr>
              <a:t>fantastic</a:t>
            </a:r>
          </a:p>
        </p:txBody>
      </p:sp>
      <p:sp>
        <p:nvSpPr>
          <p:cNvPr id="23" name="TextBox 22"/>
          <p:cNvSpPr txBox="1">
            <a:spLocks noChangeArrowheads="1"/>
          </p:cNvSpPr>
          <p:nvPr/>
        </p:nvSpPr>
        <p:spPr bwMode="auto">
          <a:xfrm>
            <a:off x="6486525" y="4818063"/>
            <a:ext cx="950913"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DE1E5A"/>
                </a:solidFill>
              </a:rPr>
              <a:t>love</a:t>
            </a:r>
          </a:p>
        </p:txBody>
      </p:sp>
      <p:sp>
        <p:nvSpPr>
          <p:cNvPr id="24" name="TextBox 23"/>
          <p:cNvSpPr txBox="1">
            <a:spLocks noChangeArrowheads="1"/>
          </p:cNvSpPr>
          <p:nvPr/>
        </p:nvSpPr>
        <p:spPr bwMode="auto">
          <a:xfrm>
            <a:off x="7329488" y="5541963"/>
            <a:ext cx="949325"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b="1" dirty="0">
                <a:solidFill>
                  <a:srgbClr val="FAB001"/>
                </a:solidFill>
              </a:rPr>
              <a:t>best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500"/>
                                        <p:tgtEl>
                                          <p:spTgt spid="15"/>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noChangeArrowheads="1"/>
          </p:cNvSpPr>
          <p:nvPr>
            <p:ph type="title"/>
          </p:nvPr>
        </p:nvSpPr>
        <p:spPr>
          <a:xfrm>
            <a:off x="457200" y="479425"/>
            <a:ext cx="8220075" cy="993775"/>
          </a:xfrm>
        </p:spPr>
        <p:txBody>
          <a:bodyPr/>
          <a:lstStyle/>
          <a:p>
            <a:pPr eaLnBrk="1" hangingPunct="1"/>
            <a:r>
              <a:rPr lang="en-GB" altLang="en-US" smtClean="0"/>
              <a:t>Positive Thoughts</a:t>
            </a:r>
          </a:p>
        </p:txBody>
      </p:sp>
      <p:sp>
        <p:nvSpPr>
          <p:cNvPr id="18436" name="TextBox 5"/>
          <p:cNvSpPr txBox="1">
            <a:spLocks noChangeArrowheads="1"/>
          </p:cNvSpPr>
          <p:nvPr/>
        </p:nvSpPr>
        <p:spPr bwMode="auto">
          <a:xfrm>
            <a:off x="785813" y="1471613"/>
            <a:ext cx="7400925" cy="112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Have you ever looked outside when it’s been raining and felt a bit </a:t>
            </a:r>
            <a:r>
              <a:rPr lang="en-GB" altLang="en-US" dirty="0" smtClean="0">
                <a:solidFill>
                  <a:schemeClr val="tx1"/>
                </a:solidFill>
              </a:rPr>
              <a:t>down </a:t>
            </a:r>
            <a:r>
              <a:rPr lang="en-GB" altLang="en-US" dirty="0">
                <a:solidFill>
                  <a:schemeClr val="tx1"/>
                </a:solidFill>
              </a:rPr>
              <a:t>because it means you can’t go out to play? That’s the down side of rain, but there is an up side, too.</a:t>
            </a:r>
          </a:p>
        </p:txBody>
      </p:sp>
      <p:sp>
        <p:nvSpPr>
          <p:cNvPr id="18437" name="TextBox 6"/>
          <p:cNvSpPr txBox="1">
            <a:spLocks noChangeArrowheads="1"/>
          </p:cNvSpPr>
          <p:nvPr/>
        </p:nvSpPr>
        <p:spPr bwMode="auto">
          <a:xfrm>
            <a:off x="781050" y="2506663"/>
            <a:ext cx="75723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A positive person might say to themselves,</a:t>
            </a:r>
          </a:p>
        </p:txBody>
      </p:sp>
      <p:sp>
        <p:nvSpPr>
          <p:cNvPr id="9" name="Rectangle: Rounded Corners 8">
            <a:extLst>
              <a:ext uri="{FF2B5EF4-FFF2-40B4-BE49-F238E27FC236}">
                <a16:creationId xmlns:a16="http://schemas.microsoft.com/office/drawing/2014/main" id="{FAFF86B1-180E-40FE-865C-D5E51D738CD8}"/>
              </a:ext>
            </a:extLst>
          </p:cNvPr>
          <p:cNvSpPr/>
          <p:nvPr/>
        </p:nvSpPr>
        <p:spPr>
          <a:xfrm>
            <a:off x="795338" y="3319463"/>
            <a:ext cx="7572375" cy="906462"/>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9" name="TextBox 7"/>
          <p:cNvSpPr txBox="1">
            <a:spLocks noChangeArrowheads="1"/>
          </p:cNvSpPr>
          <p:nvPr/>
        </p:nvSpPr>
        <p:spPr bwMode="auto">
          <a:xfrm>
            <a:off x="3536950" y="3319463"/>
            <a:ext cx="4649788" cy="90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‘What great weather for all the plants that need a drink!’</a:t>
            </a:r>
          </a:p>
        </p:txBody>
      </p:sp>
      <p:pic>
        <p:nvPicPr>
          <p:cNvPr id="1844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3140075"/>
            <a:ext cx="559435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437"/>
                                        </p:tgtEl>
                                        <p:attrNameLst>
                                          <p:attrName>style.visibility</p:attrName>
                                        </p:attrNameLst>
                                      </p:cBhvr>
                                      <p:to>
                                        <p:strVal val="visible"/>
                                      </p:to>
                                    </p:set>
                                    <p:animEffect transition="in" filter="fade">
                                      <p:cBhvr>
                                        <p:cTn id="12" dur="500"/>
                                        <p:tgtEl>
                                          <p:spTgt spid="184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439"/>
                                        </p:tgtEl>
                                        <p:attrNameLst>
                                          <p:attrName>style.visibility</p:attrName>
                                        </p:attrNameLst>
                                      </p:cBhvr>
                                      <p:to>
                                        <p:strVal val="visible"/>
                                      </p:to>
                                    </p:set>
                                    <p:animEffect transition="in" filter="fade">
                                      <p:cBhvr>
                                        <p:cTn id="17" dur="500"/>
                                        <p:tgtEl>
                                          <p:spTgt spid="1843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18437" grpId="0"/>
      <p:bldP spid="9" grpId="0" animBg="1"/>
      <p:bldP spid="184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noChangeArrowheads="1"/>
          </p:cNvSpPr>
          <p:nvPr>
            <p:ph type="title"/>
          </p:nvPr>
        </p:nvSpPr>
        <p:spPr>
          <a:xfrm>
            <a:off x="457200" y="479425"/>
            <a:ext cx="8220075" cy="993775"/>
          </a:xfrm>
        </p:spPr>
        <p:txBody>
          <a:bodyPr/>
          <a:lstStyle/>
          <a:p>
            <a:pPr eaLnBrk="1" hangingPunct="1"/>
            <a:r>
              <a:rPr lang="en-GB" altLang="en-US" smtClean="0"/>
              <a:t>Positive Thoughts</a:t>
            </a:r>
          </a:p>
        </p:txBody>
      </p:sp>
      <p:sp>
        <p:nvSpPr>
          <p:cNvPr id="19460" name="TextBox 5"/>
          <p:cNvSpPr txBox="1">
            <a:spLocks noChangeArrowheads="1"/>
          </p:cNvSpPr>
          <p:nvPr/>
        </p:nvSpPr>
        <p:spPr bwMode="auto">
          <a:xfrm>
            <a:off x="785813" y="1471613"/>
            <a:ext cx="7572375" cy="1121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Imagine you are having an exciting day out, perhaps at the park or the beach or the </a:t>
            </a:r>
            <a:r>
              <a:rPr lang="en-GB" altLang="en-US" dirty="0" smtClean="0">
                <a:solidFill>
                  <a:schemeClr val="tx1"/>
                </a:solidFill>
              </a:rPr>
              <a:t>funfair. You </a:t>
            </a:r>
            <a:r>
              <a:rPr lang="en-GB" altLang="en-US" dirty="0">
                <a:solidFill>
                  <a:schemeClr val="tx1"/>
                </a:solidFill>
              </a:rPr>
              <a:t>have had a great morning and it is </a:t>
            </a:r>
            <a:r>
              <a:rPr lang="en-GB" altLang="en-US" dirty="0" smtClean="0">
                <a:solidFill>
                  <a:schemeClr val="tx1"/>
                </a:solidFill>
              </a:rPr>
              <a:t/>
            </a:r>
            <a:br>
              <a:rPr lang="en-GB" altLang="en-US" dirty="0" smtClean="0">
                <a:solidFill>
                  <a:schemeClr val="tx1"/>
                </a:solidFill>
              </a:rPr>
            </a:br>
            <a:r>
              <a:rPr lang="en-GB" altLang="en-US" dirty="0" smtClean="0">
                <a:solidFill>
                  <a:schemeClr val="tx1"/>
                </a:solidFill>
              </a:rPr>
              <a:t>now </a:t>
            </a:r>
            <a:r>
              <a:rPr lang="en-GB" altLang="en-US" dirty="0">
                <a:solidFill>
                  <a:schemeClr val="tx1"/>
                </a:solidFill>
              </a:rPr>
              <a:t>lunchtime.</a:t>
            </a:r>
          </a:p>
        </p:txBody>
      </p:sp>
      <p:sp>
        <p:nvSpPr>
          <p:cNvPr id="19461" name="TextBox 6"/>
          <p:cNvSpPr txBox="1">
            <a:spLocks noChangeArrowheads="1"/>
          </p:cNvSpPr>
          <p:nvPr/>
        </p:nvSpPr>
        <p:spPr bwMode="auto">
          <a:xfrm>
            <a:off x="785813" y="2610314"/>
            <a:ext cx="7572375" cy="112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Some people might feel a bit sad that the morning has gone and that they now only have half a day left until home time. They are focusing on the negative, not the positive.</a:t>
            </a:r>
          </a:p>
        </p:txBody>
      </p:sp>
      <p:sp>
        <p:nvSpPr>
          <p:cNvPr id="19462" name="TextBox 7"/>
          <p:cNvSpPr txBox="1">
            <a:spLocks noChangeArrowheads="1"/>
          </p:cNvSpPr>
          <p:nvPr/>
        </p:nvSpPr>
        <p:spPr bwMode="auto">
          <a:xfrm>
            <a:off x="781050" y="3708864"/>
            <a:ext cx="75723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A positive thinker would say,</a:t>
            </a:r>
          </a:p>
        </p:txBody>
      </p:sp>
      <p:sp>
        <p:nvSpPr>
          <p:cNvPr id="9" name="Rectangle: Rounded Corners 8">
            <a:extLst>
              <a:ext uri="{FF2B5EF4-FFF2-40B4-BE49-F238E27FC236}">
                <a16:creationId xmlns:a16="http://schemas.microsoft.com/office/drawing/2014/main" id="{CB535B2A-93E2-402D-8855-B849617C4671}"/>
              </a:ext>
            </a:extLst>
          </p:cNvPr>
          <p:cNvSpPr/>
          <p:nvPr/>
        </p:nvSpPr>
        <p:spPr>
          <a:xfrm>
            <a:off x="785813" y="4475626"/>
            <a:ext cx="7570787" cy="129698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4" name="TextBox 9"/>
          <p:cNvSpPr txBox="1">
            <a:spLocks noChangeArrowheads="1"/>
          </p:cNvSpPr>
          <p:nvPr/>
        </p:nvSpPr>
        <p:spPr bwMode="auto">
          <a:xfrm>
            <a:off x="827088" y="4516901"/>
            <a:ext cx="377666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‘What a great morning – and we still have the whole afternoon left to enjoy!’</a:t>
            </a:r>
          </a:p>
        </p:txBody>
      </p:sp>
      <p:pic>
        <p:nvPicPr>
          <p:cNvPr id="19465"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738" y="3849481"/>
            <a:ext cx="5148262" cy="3043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fade">
                                      <p:cBhvr>
                                        <p:cTn id="7" dur="500"/>
                                        <p:tgtEl>
                                          <p:spTgt spid="1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461"/>
                                        </p:tgtEl>
                                        <p:attrNameLst>
                                          <p:attrName>style.visibility</p:attrName>
                                        </p:attrNameLst>
                                      </p:cBhvr>
                                      <p:to>
                                        <p:strVal val="visible"/>
                                      </p:to>
                                    </p:set>
                                    <p:animEffect transition="in" filter="fade">
                                      <p:cBhvr>
                                        <p:cTn id="12" dur="500"/>
                                        <p:tgtEl>
                                          <p:spTgt spid="1946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462"/>
                                        </p:tgtEl>
                                        <p:attrNameLst>
                                          <p:attrName>style.visibility</p:attrName>
                                        </p:attrNameLst>
                                      </p:cBhvr>
                                      <p:to>
                                        <p:strVal val="visible"/>
                                      </p:to>
                                    </p:set>
                                    <p:animEffect transition="in" filter="fade">
                                      <p:cBhvr>
                                        <p:cTn id="17" dur="500"/>
                                        <p:tgtEl>
                                          <p:spTgt spid="1946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464"/>
                                        </p:tgtEl>
                                        <p:attrNameLst>
                                          <p:attrName>style.visibility</p:attrName>
                                        </p:attrNameLst>
                                      </p:cBhvr>
                                      <p:to>
                                        <p:strVal val="visible"/>
                                      </p:to>
                                    </p:set>
                                    <p:animEffect transition="in" filter="fade">
                                      <p:cBhvr>
                                        <p:cTn id="25" dur="500"/>
                                        <p:tgtEl>
                                          <p:spTgt spid="19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P spid="19461" grpId="0"/>
      <p:bldP spid="19462" grpId="0"/>
      <p:bldP spid="9" grpId="0" animBg="1"/>
      <p:bldP spid="1946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noChangeArrowheads="1"/>
          </p:cNvSpPr>
          <p:nvPr>
            <p:ph type="title"/>
          </p:nvPr>
        </p:nvSpPr>
        <p:spPr>
          <a:xfrm>
            <a:off x="457200" y="479425"/>
            <a:ext cx="8220075" cy="993775"/>
          </a:xfrm>
        </p:spPr>
        <p:txBody>
          <a:bodyPr/>
          <a:lstStyle/>
          <a:p>
            <a:pPr eaLnBrk="1" hangingPunct="1"/>
            <a:r>
              <a:rPr lang="en-GB" altLang="en-US" smtClean="0"/>
              <a:t>Positive Thoughts</a:t>
            </a:r>
          </a:p>
        </p:txBody>
      </p:sp>
      <p:sp>
        <p:nvSpPr>
          <p:cNvPr id="20484" name="TextBox 5"/>
          <p:cNvSpPr txBox="1">
            <a:spLocks noChangeArrowheads="1"/>
          </p:cNvSpPr>
          <p:nvPr/>
        </p:nvSpPr>
        <p:spPr bwMode="auto">
          <a:xfrm>
            <a:off x="838200" y="1450975"/>
            <a:ext cx="7458075"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a:solidFill>
                  <a:schemeClr val="tx1"/>
                </a:solidFill>
              </a:rPr>
              <a:t>How many of you have had a friend over to play, then made a bit of a grumpy fuss when it is time for them to go home?</a:t>
            </a:r>
          </a:p>
        </p:txBody>
      </p:sp>
      <p:sp>
        <p:nvSpPr>
          <p:cNvPr id="10" name="Rectangle: Rounded Corners 9">
            <a:extLst>
              <a:ext uri="{FF2B5EF4-FFF2-40B4-BE49-F238E27FC236}">
                <a16:creationId xmlns:a16="http://schemas.microsoft.com/office/drawing/2014/main" id="{960F77D6-4E45-4781-B8FE-41650AE40360}"/>
              </a:ext>
            </a:extLst>
          </p:cNvPr>
          <p:cNvSpPr/>
          <p:nvPr/>
        </p:nvSpPr>
        <p:spPr>
          <a:xfrm>
            <a:off x="785813" y="3265488"/>
            <a:ext cx="7570787" cy="1295400"/>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6" name="TextBox 10"/>
          <p:cNvSpPr txBox="1">
            <a:spLocks noChangeArrowheads="1"/>
          </p:cNvSpPr>
          <p:nvPr/>
        </p:nvSpPr>
        <p:spPr bwMode="auto">
          <a:xfrm>
            <a:off x="827088" y="3306763"/>
            <a:ext cx="496887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2000" dirty="0">
                <a:solidFill>
                  <a:schemeClr val="bg1"/>
                </a:solidFill>
              </a:rPr>
              <a:t>‘I had a great time with my friend. I hope they can come round </a:t>
            </a:r>
            <a:r>
              <a:rPr lang="en-GB" altLang="en-US" sz="2000" dirty="0" smtClean="0">
                <a:solidFill>
                  <a:schemeClr val="bg1"/>
                </a:solidFill>
              </a:rPr>
              <a:t>again </a:t>
            </a:r>
            <a:r>
              <a:rPr lang="en-GB" altLang="en-US" sz="2000" dirty="0">
                <a:solidFill>
                  <a:schemeClr val="bg1"/>
                </a:solidFill>
              </a:rPr>
              <a:t>or I might get invited to their house.’</a:t>
            </a:r>
          </a:p>
        </p:txBody>
      </p:sp>
      <p:sp>
        <p:nvSpPr>
          <p:cNvPr id="20488" name="TextBox 8"/>
          <p:cNvSpPr txBox="1">
            <a:spLocks noChangeArrowheads="1"/>
          </p:cNvSpPr>
          <p:nvPr/>
        </p:nvSpPr>
        <p:spPr bwMode="auto">
          <a:xfrm>
            <a:off x="838200" y="2378075"/>
            <a:ext cx="7458075"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a:solidFill>
                  <a:schemeClr val="tx1"/>
                </a:solidFill>
              </a:rPr>
              <a:t>Well, a positive thinker might say to themselves,</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89987" y="2212826"/>
            <a:ext cx="2814461" cy="409649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fade">
                                      <p:cBhvr>
                                        <p:cTn id="7" dur="500"/>
                                        <p:tgtEl>
                                          <p:spTgt spid="204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488"/>
                                        </p:tgtEl>
                                        <p:attrNameLst>
                                          <p:attrName>style.visibility</p:attrName>
                                        </p:attrNameLst>
                                      </p:cBhvr>
                                      <p:to>
                                        <p:strVal val="visible"/>
                                      </p:to>
                                    </p:set>
                                    <p:animEffect transition="in" filter="fade">
                                      <p:cBhvr>
                                        <p:cTn id="12" dur="500"/>
                                        <p:tgtEl>
                                          <p:spTgt spid="2048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486"/>
                                        </p:tgtEl>
                                        <p:attrNameLst>
                                          <p:attrName>style.visibility</p:attrName>
                                        </p:attrNameLst>
                                      </p:cBhvr>
                                      <p:to>
                                        <p:strVal val="visible"/>
                                      </p:to>
                                    </p:set>
                                    <p:animEffect transition="in" filter="fade">
                                      <p:cBhvr>
                                        <p:cTn id="20" dur="5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P spid="10" grpId="0" animBg="1"/>
      <p:bldP spid="20486" grpId="0"/>
      <p:bldP spid="2048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noChangeArrowheads="1"/>
          </p:cNvSpPr>
          <p:nvPr>
            <p:ph type="title"/>
          </p:nvPr>
        </p:nvSpPr>
        <p:spPr>
          <a:xfrm>
            <a:off x="457200" y="479425"/>
            <a:ext cx="8220075" cy="993775"/>
          </a:xfrm>
        </p:spPr>
        <p:txBody>
          <a:bodyPr/>
          <a:lstStyle/>
          <a:p>
            <a:pPr eaLnBrk="1" hangingPunct="1"/>
            <a:r>
              <a:rPr lang="en-GB" altLang="en-US" smtClean="0"/>
              <a:t>Think Happy, Feel Happy</a:t>
            </a:r>
          </a:p>
        </p:txBody>
      </p:sp>
      <p:pic>
        <p:nvPicPr>
          <p:cNvPr id="10" name="Picture 9">
            <a:extLst>
              <a:ext uri="{FF2B5EF4-FFF2-40B4-BE49-F238E27FC236}">
                <a16:creationId xmlns:a16="http://schemas.microsoft.com/office/drawing/2014/main" id="{5DE26DB8-4DA5-48F2-A8B8-784C8331B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3143" y="1628800"/>
            <a:ext cx="6228184" cy="4152123"/>
          </a:xfrm>
          <a:prstGeom prst="roundRect">
            <a:avLst>
              <a:gd name="adj" fmla="val 7032"/>
            </a:avLst>
          </a:prstGeom>
        </p:spPr>
      </p:pic>
      <p:grpSp>
        <p:nvGrpSpPr>
          <p:cNvPr id="3" name="Group 2"/>
          <p:cNvGrpSpPr>
            <a:grpSpLocks/>
          </p:cNvGrpSpPr>
          <p:nvPr/>
        </p:nvGrpSpPr>
        <p:grpSpPr bwMode="auto">
          <a:xfrm>
            <a:off x="831850" y="4522788"/>
            <a:ext cx="1570038" cy="1570037"/>
            <a:chOff x="4788025" y="4522833"/>
            <a:chExt cx="1569992" cy="1569992"/>
          </a:xfrm>
        </p:grpSpPr>
        <p:sp>
          <p:nvSpPr>
            <p:cNvPr id="4" name="Oval 3">
              <a:hlinkClick r:id="rId3" action="ppaction://hlinksldjump"/>
              <a:extLst>
                <a:ext uri="{FF2B5EF4-FFF2-40B4-BE49-F238E27FC236}">
                  <a16:creationId xmlns:a16="http://schemas.microsoft.com/office/drawing/2014/main" id="{04162A6E-4281-4A90-8B3B-013B2155E53F}"/>
                </a:ext>
              </a:extLst>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1513" name="Rectangle 4">
              <a:hlinkClick r:id="rId3" action="ppaction://hlinksldjump"/>
            </p:cNvPr>
            <p:cNvSpPr>
              <a:spLocks noChangeArrowheads="1"/>
            </p:cNvSpPr>
            <p:nvPr/>
          </p:nvSpPr>
          <p:spPr bwMode="auto">
            <a:xfrm>
              <a:off x="4788025"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Consolidating</a:t>
              </a:r>
            </a:p>
          </p:txBody>
        </p:sp>
      </p:grpSp>
      <p:grpSp>
        <p:nvGrpSpPr>
          <p:cNvPr id="6" name="Group 5"/>
          <p:cNvGrpSpPr>
            <a:grpSpLocks/>
          </p:cNvGrpSpPr>
          <p:nvPr/>
        </p:nvGrpSpPr>
        <p:grpSpPr bwMode="auto">
          <a:xfrm>
            <a:off x="6732588" y="4513263"/>
            <a:ext cx="1576387" cy="1570037"/>
            <a:chOff x="6574042" y="4512842"/>
            <a:chExt cx="1577281" cy="1569992"/>
          </a:xfrm>
        </p:grpSpPr>
        <p:sp>
          <p:nvSpPr>
            <p:cNvPr id="7" name="Oval 6">
              <a:hlinkClick r:id="rId4" action="ppaction://hlinksldjump"/>
              <a:extLst>
                <a:ext uri="{FF2B5EF4-FFF2-40B4-BE49-F238E27FC236}">
                  <a16:creationId xmlns:a16="http://schemas.microsoft.com/office/drawing/2014/main" id="{47B732EE-96B6-42A9-8BA5-F1043BA0F58B}"/>
                </a:ext>
              </a:extLst>
            </p:cNvPr>
            <p:cNvSpPr/>
            <p:nvPr/>
          </p:nvSpPr>
          <p:spPr>
            <a:xfrm>
              <a:off x="6574042" y="4512842"/>
              <a:ext cx="1569339"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bg1"/>
                </a:solidFill>
              </a:endParaRPr>
            </a:p>
          </p:txBody>
        </p:sp>
        <p:sp>
          <p:nvSpPr>
            <p:cNvPr id="21511" name="Rectangle 7">
              <a:hlinkClick r:id="rId4" action="ppaction://hlinksldjump"/>
            </p:cNvPr>
            <p:cNvSpPr>
              <a:spLocks noChangeArrowheads="1"/>
            </p:cNvSpPr>
            <p:nvPr/>
          </p:nvSpPr>
          <p:spPr bwMode="auto">
            <a:xfrm>
              <a:off x="6581331" y="5184718"/>
              <a:ext cx="156999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sz="1600" b="1">
                  <a:solidFill>
                    <a:schemeClr val="bg1"/>
                  </a:solidFill>
                </a:rPr>
                <a:t>Reflecting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smtClean="0">
                <a:latin typeface="Twinkl" pitchFamily="2" charset="0"/>
              </a:rPr>
              <a:t>Consolidating</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noChangeArrowheads="1"/>
          </p:cNvSpPr>
          <p:nvPr>
            <p:ph type="title"/>
          </p:nvPr>
        </p:nvSpPr>
        <p:spPr>
          <a:xfrm>
            <a:off x="457200" y="561975"/>
            <a:ext cx="7283450" cy="995363"/>
          </a:xfrm>
        </p:spPr>
        <p:txBody>
          <a:bodyPr/>
          <a:lstStyle/>
          <a:p>
            <a:pPr eaLnBrk="1" hangingPunct="1"/>
            <a:r>
              <a:rPr lang="en-GB" altLang="en-US" sz="3600" smtClean="0"/>
              <a:t>Every Cloud Has a Silver Lining</a:t>
            </a:r>
          </a:p>
        </p:txBody>
      </p:sp>
      <p:pic>
        <p:nvPicPr>
          <p:cNvPr id="23556"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4638" y="3536950"/>
            <a:ext cx="3505200"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Box 4"/>
          <p:cNvSpPr txBox="1">
            <a:spLocks noChangeArrowheads="1"/>
          </p:cNvSpPr>
          <p:nvPr/>
        </p:nvSpPr>
        <p:spPr bwMode="auto">
          <a:xfrm>
            <a:off x="838200" y="1431925"/>
            <a:ext cx="74580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There is a saying, ‘Every cloud has a silver lining’.</a:t>
            </a:r>
          </a:p>
        </p:txBody>
      </p:sp>
      <p:sp>
        <p:nvSpPr>
          <p:cNvPr id="23558" name="TextBox 5"/>
          <p:cNvSpPr txBox="1">
            <a:spLocks noChangeArrowheads="1"/>
          </p:cNvSpPr>
          <p:nvPr/>
        </p:nvSpPr>
        <p:spPr bwMode="auto">
          <a:xfrm>
            <a:off x="847725" y="1928813"/>
            <a:ext cx="733425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People think of clouds as grey and grumpy. They block the sunshine and are often full of rain to spoil the day.</a:t>
            </a:r>
          </a:p>
        </p:txBody>
      </p:sp>
      <p:sp>
        <p:nvSpPr>
          <p:cNvPr id="23559" name="TextBox 6"/>
          <p:cNvSpPr txBox="1">
            <a:spLocks noChangeArrowheads="1"/>
          </p:cNvSpPr>
          <p:nvPr/>
        </p:nvSpPr>
        <p:spPr bwMode="auto">
          <a:xfrm>
            <a:off x="838200" y="2678113"/>
            <a:ext cx="733425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But lots of people say that even in a grey and grumpy cloud, there is something </a:t>
            </a:r>
            <a:r>
              <a:rPr lang="en-GB" altLang="en-US" dirty="0" smtClean="0">
                <a:solidFill>
                  <a:schemeClr val="tx1"/>
                </a:solidFill>
              </a:rPr>
              <a:t>good; </a:t>
            </a:r>
            <a:r>
              <a:rPr lang="en-GB" dirty="0" smtClean="0"/>
              <a:t>that’s </a:t>
            </a:r>
            <a:r>
              <a:rPr lang="en-GB" dirty="0"/>
              <a:t>the silver </a:t>
            </a:r>
            <a:r>
              <a:rPr lang="en-GB" dirty="0" smtClean="0"/>
              <a:t>lining.</a:t>
            </a:r>
            <a:endParaRPr lang="en-GB" altLang="en-US" dirty="0">
              <a:solidFill>
                <a:schemeClr val="tx1"/>
              </a:solidFill>
            </a:endParaRPr>
          </a:p>
        </p:txBody>
      </p:sp>
      <p:sp>
        <p:nvSpPr>
          <p:cNvPr id="23560" name="TextBox 7"/>
          <p:cNvSpPr txBox="1">
            <a:spLocks noChangeArrowheads="1"/>
          </p:cNvSpPr>
          <p:nvPr/>
        </p:nvSpPr>
        <p:spPr bwMode="auto">
          <a:xfrm>
            <a:off x="847725" y="5327650"/>
            <a:ext cx="732472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eaLnBrk="1" hangingPunct="1">
              <a:lnSpc>
                <a:spcPct val="100000"/>
              </a:lnSpc>
              <a:spcBef>
                <a:spcPct val="0"/>
              </a:spcBef>
              <a:buFontTx/>
              <a:buNone/>
            </a:pPr>
            <a:r>
              <a:rPr lang="en-GB" altLang="en-US" dirty="0">
                <a:solidFill>
                  <a:schemeClr val="tx1"/>
                </a:solidFill>
              </a:rPr>
              <a:t>So, when something </a:t>
            </a:r>
            <a:r>
              <a:rPr lang="en-GB" altLang="en-US" dirty="0" smtClean="0">
                <a:solidFill>
                  <a:schemeClr val="tx1"/>
                </a:solidFill>
              </a:rPr>
              <a:t>not-so-good </a:t>
            </a:r>
            <a:r>
              <a:rPr lang="en-GB" altLang="en-US" dirty="0">
                <a:solidFill>
                  <a:schemeClr val="tx1"/>
                </a:solidFill>
              </a:rPr>
              <a:t>happens, you can usually find something that is good about that situation if you look hard enough.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fade">
                                      <p:cBhvr>
                                        <p:cTn id="7" dur="500"/>
                                        <p:tgtEl>
                                          <p:spTgt spid="235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558"/>
                                        </p:tgtEl>
                                        <p:attrNameLst>
                                          <p:attrName>style.visibility</p:attrName>
                                        </p:attrNameLst>
                                      </p:cBhvr>
                                      <p:to>
                                        <p:strVal val="visible"/>
                                      </p:to>
                                    </p:set>
                                    <p:animEffect transition="in" filter="fade">
                                      <p:cBhvr>
                                        <p:cTn id="12" dur="500"/>
                                        <p:tgtEl>
                                          <p:spTgt spid="2355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559"/>
                                        </p:tgtEl>
                                        <p:attrNameLst>
                                          <p:attrName>style.visibility</p:attrName>
                                        </p:attrNameLst>
                                      </p:cBhvr>
                                      <p:to>
                                        <p:strVal val="visible"/>
                                      </p:to>
                                    </p:set>
                                    <p:animEffect transition="in" filter="fade">
                                      <p:cBhvr>
                                        <p:cTn id="17" dur="500"/>
                                        <p:tgtEl>
                                          <p:spTgt spid="2355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3556"/>
                                        </p:tgtEl>
                                        <p:attrNameLst>
                                          <p:attrName>style.visibility</p:attrName>
                                        </p:attrNameLst>
                                      </p:cBhvr>
                                      <p:to>
                                        <p:strVal val="visible"/>
                                      </p:to>
                                    </p:set>
                                    <p:animEffect transition="in" filter="fade">
                                      <p:cBhvr>
                                        <p:cTn id="22" dur="500"/>
                                        <p:tgtEl>
                                          <p:spTgt spid="2355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3560"/>
                                        </p:tgtEl>
                                        <p:attrNameLst>
                                          <p:attrName>style.visibility</p:attrName>
                                        </p:attrNameLst>
                                      </p:cBhvr>
                                      <p:to>
                                        <p:strVal val="visible"/>
                                      </p:to>
                                    </p:set>
                                    <p:animEffect transition="in" filter="fade">
                                      <p:cBhvr>
                                        <p:cTn id="27"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P spid="23558" grpId="0"/>
      <p:bldP spid="23559" grpId="0"/>
      <p:bldP spid="235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p:cNvSpPr>
            <a:spLocks noGrp="1" noChangeArrowheads="1"/>
          </p:cNvSpPr>
          <p:nvPr>
            <p:ph type="title"/>
          </p:nvPr>
        </p:nvSpPr>
        <p:spPr>
          <a:xfrm>
            <a:off x="457200" y="561975"/>
            <a:ext cx="7283450" cy="995363"/>
          </a:xfrm>
        </p:spPr>
        <p:txBody>
          <a:bodyPr/>
          <a:lstStyle/>
          <a:p>
            <a:pPr eaLnBrk="1" hangingPunct="1"/>
            <a:r>
              <a:rPr lang="en-GB" altLang="en-US" sz="3600" smtClean="0"/>
              <a:t>Every Cloud Has a Silver Lining</a:t>
            </a:r>
          </a:p>
        </p:txBody>
      </p:sp>
      <p:sp>
        <p:nvSpPr>
          <p:cNvPr id="24580" name="TextBox 11"/>
          <p:cNvSpPr txBox="1">
            <a:spLocks noChangeArrowheads="1"/>
          </p:cNvSpPr>
          <p:nvPr/>
        </p:nvSpPr>
        <p:spPr bwMode="auto">
          <a:xfrm>
            <a:off x="838200" y="1636713"/>
            <a:ext cx="7550150" cy="84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Print out the </a:t>
            </a:r>
            <a:r>
              <a:rPr lang="en-GB" altLang="en-US" b="1" dirty="0">
                <a:solidFill>
                  <a:srgbClr val="00B0F0"/>
                </a:solidFill>
              </a:rPr>
              <a:t>Every Cloud Has A Silver Lining Activity Sheet </a:t>
            </a:r>
            <a:r>
              <a:rPr lang="en-GB" altLang="en-US" dirty="0">
                <a:solidFill>
                  <a:schemeClr val="tx1"/>
                </a:solidFill>
              </a:rPr>
              <a:t>for </a:t>
            </a:r>
            <a:r>
              <a:rPr lang="en-GB" altLang="en-US" dirty="0" smtClean="0">
                <a:solidFill>
                  <a:schemeClr val="tx1"/>
                </a:solidFill>
              </a:rPr>
              <a:t/>
            </a:r>
            <a:br>
              <a:rPr lang="en-GB" altLang="en-US" dirty="0" smtClean="0">
                <a:solidFill>
                  <a:schemeClr val="tx1"/>
                </a:solidFill>
              </a:rPr>
            </a:br>
            <a:r>
              <a:rPr lang="en-GB" altLang="en-US" dirty="0" smtClean="0">
                <a:solidFill>
                  <a:schemeClr val="tx1"/>
                </a:solidFill>
              </a:rPr>
              <a:t>this activity.</a:t>
            </a:r>
            <a:endParaRPr lang="en-GB" altLang="en-US" dirty="0">
              <a:solidFill>
                <a:schemeClr val="tx1"/>
              </a:solidFill>
            </a:endParaRPr>
          </a:p>
        </p:txBody>
      </p:sp>
      <p:grpSp>
        <p:nvGrpSpPr>
          <p:cNvPr id="24581" name="Group 13"/>
          <p:cNvGrpSpPr>
            <a:grpSpLocks/>
          </p:cNvGrpSpPr>
          <p:nvPr/>
        </p:nvGrpSpPr>
        <p:grpSpPr bwMode="auto">
          <a:xfrm>
            <a:off x="808038" y="2565400"/>
            <a:ext cx="7518400" cy="3508375"/>
            <a:chOff x="799762" y="2540098"/>
            <a:chExt cx="7519324" cy="3509506"/>
          </a:xfrm>
        </p:grpSpPr>
        <p:sp>
          <p:nvSpPr>
            <p:cNvPr id="10" name="Rectangle: Rounded Corners 9">
              <a:extLst>
                <a:ext uri="{FF2B5EF4-FFF2-40B4-BE49-F238E27FC236}">
                  <a16:creationId xmlns:a16="http://schemas.microsoft.com/office/drawing/2014/main" id="{0FA07EDF-C545-4801-B2F8-1FB5F55673D9}"/>
                </a:ext>
              </a:extLst>
            </p:cNvPr>
            <p:cNvSpPr/>
            <p:nvPr/>
          </p:nvSpPr>
          <p:spPr bwMode="auto">
            <a:xfrm>
              <a:off x="799762" y="2540098"/>
              <a:ext cx="7519324" cy="3509506"/>
            </a:xfrm>
            <a:prstGeom prst="roundRect">
              <a:avLst>
                <a:gd name="adj" fmla="val 4921"/>
              </a:avLst>
            </a:prstGeom>
            <a:solidFill>
              <a:srgbClr val="F9CB9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3" name="TextBox 12"/>
            <p:cNvSpPr txBox="1">
              <a:spLocks noChangeArrowheads="1"/>
            </p:cNvSpPr>
            <p:nvPr/>
          </p:nvSpPr>
          <p:spPr bwMode="auto">
            <a:xfrm>
              <a:off x="5693599" y="2678290"/>
              <a:ext cx="2412488" cy="3338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Listen to the following </a:t>
              </a:r>
              <a:r>
                <a:rPr lang="en-GB" altLang="en-US" dirty="0" smtClean="0">
                  <a:solidFill>
                    <a:schemeClr val="tx1"/>
                  </a:solidFill>
                </a:rPr>
                <a:t>story and </a:t>
              </a:r>
              <a:r>
                <a:rPr lang="en-GB" altLang="en-US" dirty="0">
                  <a:solidFill>
                    <a:schemeClr val="tx1"/>
                  </a:solidFill>
                </a:rPr>
                <a:t>how the child in the story feels. See if you can find a positive thought to write on your cloud, looking for the good in the situation, instead of focusing on the bad.</a:t>
              </a:r>
            </a:p>
          </p:txBody>
        </p:sp>
      </p:gr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0290" y="2703547"/>
            <a:ext cx="4571436" cy="323180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500"/>
                                        <p:tgtEl>
                                          <p:spTgt spid="245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4581"/>
                                        </p:tgtEl>
                                        <p:attrNameLst>
                                          <p:attrName>style.visibility</p:attrName>
                                        </p:attrNameLst>
                                      </p:cBhvr>
                                      <p:to>
                                        <p:strVal val="visible"/>
                                      </p:to>
                                    </p:set>
                                    <p:animEffect transition="in" filter="fade">
                                      <p:cBhvr>
                                        <p:cTn id="12" dur="500"/>
                                        <p:tgtEl>
                                          <p:spTgt spid="24581"/>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itle 1"/>
          <p:cNvSpPr>
            <a:spLocks noGrp="1" noChangeArrowheads="1"/>
          </p:cNvSpPr>
          <p:nvPr>
            <p:ph type="title"/>
          </p:nvPr>
        </p:nvSpPr>
        <p:spPr>
          <a:xfrm>
            <a:off x="457200" y="561975"/>
            <a:ext cx="7283450" cy="995363"/>
          </a:xfrm>
        </p:spPr>
        <p:txBody>
          <a:bodyPr/>
          <a:lstStyle/>
          <a:p>
            <a:pPr eaLnBrk="1" hangingPunct="1"/>
            <a:r>
              <a:rPr lang="en-GB" altLang="en-US" sz="3600" smtClean="0"/>
              <a:t>Every Cloud Has a Silver Lining</a:t>
            </a:r>
          </a:p>
        </p:txBody>
      </p:sp>
      <p:sp>
        <p:nvSpPr>
          <p:cNvPr id="8" name="Rectangle: Rounded Corners 7">
            <a:extLst>
              <a:ext uri="{FF2B5EF4-FFF2-40B4-BE49-F238E27FC236}">
                <a16:creationId xmlns:a16="http://schemas.microsoft.com/office/drawing/2014/main" id="{14C08457-142A-41D4-8DA6-C067C887730B}"/>
              </a:ext>
            </a:extLst>
          </p:cNvPr>
          <p:cNvSpPr/>
          <p:nvPr/>
        </p:nvSpPr>
        <p:spPr>
          <a:xfrm>
            <a:off x="808038" y="1717675"/>
            <a:ext cx="7518400" cy="4346575"/>
          </a:xfrm>
          <a:prstGeom prst="roundRect">
            <a:avLst>
              <a:gd name="adj" fmla="val 4921"/>
            </a:avLst>
          </a:prstGeom>
          <a:solidFill>
            <a:srgbClr val="F9CB9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TextBox 8"/>
          <p:cNvSpPr txBox="1">
            <a:spLocks noChangeArrowheads="1"/>
          </p:cNvSpPr>
          <p:nvPr/>
        </p:nvSpPr>
        <p:spPr bwMode="auto">
          <a:xfrm>
            <a:off x="966788" y="1806575"/>
            <a:ext cx="720090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Jude is off to the </a:t>
            </a:r>
            <a:r>
              <a:rPr lang="en-GB" altLang="en-US" dirty="0" smtClean="0">
                <a:solidFill>
                  <a:schemeClr val="tx1"/>
                </a:solidFill>
              </a:rPr>
              <a:t>zoo </a:t>
            </a:r>
            <a:r>
              <a:rPr lang="en-GB" altLang="en-US" dirty="0">
                <a:solidFill>
                  <a:schemeClr val="tx1"/>
                </a:solidFill>
              </a:rPr>
              <a:t>with Dad. It is </a:t>
            </a:r>
            <a:r>
              <a:rPr lang="en-GB" altLang="en-US" dirty="0" smtClean="0">
                <a:solidFill>
                  <a:schemeClr val="tx1"/>
                </a:solidFill>
              </a:rPr>
              <a:t>summer</a:t>
            </a:r>
            <a:r>
              <a:rPr lang="en-GB" altLang="en-US" dirty="0">
                <a:solidFill>
                  <a:schemeClr val="tx1"/>
                </a:solidFill>
              </a:rPr>
              <a:t/>
            </a:r>
            <a:br>
              <a:rPr lang="en-GB" altLang="en-US" dirty="0">
                <a:solidFill>
                  <a:schemeClr val="tx1"/>
                </a:solidFill>
              </a:rPr>
            </a:br>
            <a:r>
              <a:rPr lang="en-GB" altLang="en-US" dirty="0">
                <a:solidFill>
                  <a:schemeClr val="tx1"/>
                </a:solidFill>
              </a:rPr>
              <a:t>but the sun is behind the clouds.</a:t>
            </a:r>
          </a:p>
        </p:txBody>
      </p:sp>
      <p:pic>
        <p:nvPicPr>
          <p:cNvPr id="1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1863" y="1628775"/>
            <a:ext cx="2019300" cy="103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a:spLocks noChangeArrowheads="1"/>
          </p:cNvSpPr>
          <p:nvPr/>
        </p:nvSpPr>
        <p:spPr bwMode="auto">
          <a:xfrm>
            <a:off x="2700338" y="2763838"/>
            <a:ext cx="547687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Dad </a:t>
            </a:r>
            <a:r>
              <a:rPr lang="en-GB" altLang="en-US" dirty="0" smtClean="0">
                <a:solidFill>
                  <a:schemeClr val="tx1"/>
                </a:solidFill>
              </a:rPr>
              <a:t>won't </a:t>
            </a:r>
            <a:r>
              <a:rPr lang="en-GB" altLang="en-US" dirty="0">
                <a:solidFill>
                  <a:schemeClr val="tx1"/>
                </a:solidFill>
              </a:rPr>
              <a:t>let Jude wear the new trainers they bought at the weekend.</a:t>
            </a:r>
          </a:p>
        </p:txBody>
      </p:sp>
      <p:pic>
        <p:nvPicPr>
          <p:cNvPr id="1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313" y="2616200"/>
            <a:ext cx="1497012"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a:spLocks noChangeArrowheads="1"/>
          </p:cNvSpPr>
          <p:nvPr/>
        </p:nvSpPr>
        <p:spPr bwMode="auto">
          <a:xfrm>
            <a:off x="1187624" y="3686376"/>
            <a:ext cx="595555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Jude really wants to see the big cats, particularly the tigers, leopards and lions, but last time they were all asleep in the shade at the back of their enclosures so no one could see them.</a:t>
            </a:r>
          </a:p>
        </p:txBody>
      </p:sp>
      <p:pic>
        <p:nvPicPr>
          <p:cNvPr id="17"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999461" y="3542707"/>
            <a:ext cx="9620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p:cNvSpPr txBox="1">
            <a:spLocks noChangeArrowheads="1"/>
          </p:cNvSpPr>
          <p:nvPr/>
        </p:nvSpPr>
        <p:spPr bwMode="auto">
          <a:xfrm>
            <a:off x="3203575" y="5149850"/>
            <a:ext cx="4973638"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Dad has forgotten the picnic and the camera!</a:t>
            </a:r>
          </a:p>
        </p:txBody>
      </p:sp>
      <p:pic>
        <p:nvPicPr>
          <p:cNvPr id="20"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5313" y="5060950"/>
            <a:ext cx="1338262"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6313" y="5173663"/>
            <a:ext cx="938212" cy="69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nodeType="afterGroup">
                            <p:stCondLst>
                              <p:cond delay="500"/>
                            </p:stCondLst>
                            <p:childTnLst>
                              <p:par>
                                <p:cTn id="18" presetID="10" presetClass="entr" presetSubtype="0"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par>
                          <p:cTn id="34" fill="hold" nodeType="afterGroup">
                            <p:stCondLst>
                              <p:cond delay="500"/>
                            </p:stCondLst>
                            <p:childTnLst>
                              <p:par>
                                <p:cTn id="35" presetID="10"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nodeType="afterGroup">
                            <p:stCondLst>
                              <p:cond delay="1000"/>
                            </p:stCondLst>
                            <p:childTnLst>
                              <p:par>
                                <p:cTn id="39" presetID="10" presetClass="entr" presetSubtype="0"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itle 1"/>
          <p:cNvSpPr>
            <a:spLocks noGrp="1" noChangeArrowheads="1"/>
          </p:cNvSpPr>
          <p:nvPr>
            <p:ph type="title"/>
          </p:nvPr>
        </p:nvSpPr>
        <p:spPr>
          <a:xfrm>
            <a:off x="457200" y="561975"/>
            <a:ext cx="8219256" cy="995363"/>
          </a:xfrm>
        </p:spPr>
        <p:txBody>
          <a:bodyPr/>
          <a:lstStyle/>
          <a:p>
            <a:pPr algn="ctr" eaLnBrk="1" hangingPunct="1"/>
            <a:r>
              <a:rPr lang="en-GB" altLang="en-US" sz="3600" dirty="0" smtClean="0"/>
              <a:t>Every Cloud Has a Silver Lining</a:t>
            </a:r>
          </a:p>
        </p:txBody>
      </p:sp>
      <p:sp>
        <p:nvSpPr>
          <p:cNvPr id="2" name="Rectangle: Rounded Corners 1">
            <a:extLst>
              <a:ext uri="{FF2B5EF4-FFF2-40B4-BE49-F238E27FC236}">
                <a16:creationId xmlns:a16="http://schemas.microsoft.com/office/drawing/2014/main" id="{92A8F695-93F0-4B4F-A69E-A114DBF8661A}"/>
              </a:ext>
            </a:extLst>
          </p:cNvPr>
          <p:cNvSpPr/>
          <p:nvPr/>
        </p:nvSpPr>
        <p:spPr>
          <a:xfrm>
            <a:off x="838200" y="1574800"/>
            <a:ext cx="7458075" cy="844550"/>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Rectangle: Rounded Corners 11">
            <a:extLst>
              <a:ext uri="{FF2B5EF4-FFF2-40B4-BE49-F238E27FC236}">
                <a16:creationId xmlns:a16="http://schemas.microsoft.com/office/drawing/2014/main" id="{70AFB9BF-E4E6-4FF8-986F-F183CD4722BB}"/>
              </a:ext>
            </a:extLst>
          </p:cNvPr>
          <p:cNvSpPr/>
          <p:nvPr/>
        </p:nvSpPr>
        <p:spPr>
          <a:xfrm>
            <a:off x="838200" y="2535238"/>
            <a:ext cx="7458075" cy="844550"/>
          </a:xfrm>
          <a:prstGeom prst="roundRect">
            <a:avLst/>
          </a:prstGeom>
          <a:solidFill>
            <a:srgbClr val="F2902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Rounded Corners 12">
            <a:extLst>
              <a:ext uri="{FF2B5EF4-FFF2-40B4-BE49-F238E27FC236}">
                <a16:creationId xmlns:a16="http://schemas.microsoft.com/office/drawing/2014/main" id="{1450A09D-94CB-470E-8A7A-BA85DAE5EF93}"/>
              </a:ext>
            </a:extLst>
          </p:cNvPr>
          <p:cNvSpPr/>
          <p:nvPr/>
        </p:nvSpPr>
        <p:spPr>
          <a:xfrm>
            <a:off x="838200" y="3494088"/>
            <a:ext cx="7458075" cy="2570162"/>
          </a:xfrm>
          <a:prstGeom prst="roundRect">
            <a:avLst>
              <a:gd name="adj" fmla="val 5103"/>
            </a:avLst>
          </a:prstGeom>
          <a:solidFill>
            <a:srgbClr val="F4A55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TextBox 4"/>
          <p:cNvSpPr txBox="1">
            <a:spLocks noChangeArrowheads="1"/>
          </p:cNvSpPr>
          <p:nvPr/>
        </p:nvSpPr>
        <p:spPr bwMode="auto">
          <a:xfrm>
            <a:off x="900113" y="1574800"/>
            <a:ext cx="745807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dirty="0">
                <a:solidFill>
                  <a:schemeClr val="tx1"/>
                </a:solidFill>
              </a:rPr>
              <a:t>So Jude seems to be focusing on the negative things about the day – things that have gone </a:t>
            </a:r>
            <a:r>
              <a:rPr lang="en-GB" altLang="en-US" dirty="0" smtClean="0">
                <a:solidFill>
                  <a:schemeClr val="tx1"/>
                </a:solidFill>
              </a:rPr>
              <a:t>wrong </a:t>
            </a:r>
            <a:r>
              <a:rPr lang="en-GB" altLang="en-US" dirty="0">
                <a:solidFill>
                  <a:schemeClr val="tx1"/>
                </a:solidFill>
              </a:rPr>
              <a:t>or things that might spoil the day.</a:t>
            </a:r>
          </a:p>
        </p:txBody>
      </p:sp>
      <p:sp>
        <p:nvSpPr>
          <p:cNvPr id="5" name="TextBox 4"/>
          <p:cNvSpPr txBox="1">
            <a:spLocks noChangeArrowheads="1"/>
          </p:cNvSpPr>
          <p:nvPr/>
        </p:nvSpPr>
        <p:spPr bwMode="auto">
          <a:xfrm>
            <a:off x="900113" y="2519363"/>
            <a:ext cx="745807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dirty="0">
                <a:solidFill>
                  <a:schemeClr val="tx1"/>
                </a:solidFill>
              </a:rPr>
              <a:t>Can you think of some positive thoughts Jude could have about </a:t>
            </a:r>
            <a:r>
              <a:rPr lang="en-GB" altLang="en-US" dirty="0" smtClean="0">
                <a:solidFill>
                  <a:schemeClr val="tx1"/>
                </a:solidFill>
              </a:rPr>
              <a:t/>
            </a:r>
            <a:br>
              <a:rPr lang="en-GB" altLang="en-US" dirty="0" smtClean="0">
                <a:solidFill>
                  <a:schemeClr val="tx1"/>
                </a:solidFill>
              </a:rPr>
            </a:br>
            <a:r>
              <a:rPr lang="en-GB" altLang="en-US" dirty="0" smtClean="0">
                <a:solidFill>
                  <a:schemeClr val="tx1"/>
                </a:solidFill>
              </a:rPr>
              <a:t>the </a:t>
            </a:r>
            <a:r>
              <a:rPr lang="en-GB" altLang="en-US" dirty="0">
                <a:solidFill>
                  <a:schemeClr val="tx1"/>
                </a:solidFill>
              </a:rPr>
              <a:t>situation?</a:t>
            </a:r>
          </a:p>
        </p:txBody>
      </p:sp>
      <p:sp>
        <p:nvSpPr>
          <p:cNvPr id="6" name="TextBox 5"/>
          <p:cNvSpPr txBox="1">
            <a:spLocks noChangeArrowheads="1"/>
          </p:cNvSpPr>
          <p:nvPr/>
        </p:nvSpPr>
        <p:spPr bwMode="auto">
          <a:xfrm>
            <a:off x="900113" y="3509963"/>
            <a:ext cx="7458075"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What is good about the sun being behind the clouds?</a:t>
            </a:r>
          </a:p>
        </p:txBody>
      </p:sp>
      <p:sp>
        <p:nvSpPr>
          <p:cNvPr id="7" name="TextBox 6"/>
          <p:cNvSpPr txBox="1">
            <a:spLocks noChangeArrowheads="1"/>
          </p:cNvSpPr>
          <p:nvPr/>
        </p:nvSpPr>
        <p:spPr bwMode="auto">
          <a:xfrm>
            <a:off x="900113" y="4002088"/>
            <a:ext cx="7458075"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What is good about not being allowed to wear the new trainers?</a:t>
            </a:r>
          </a:p>
        </p:txBody>
      </p:sp>
      <p:sp>
        <p:nvSpPr>
          <p:cNvPr id="8" name="TextBox 7"/>
          <p:cNvSpPr txBox="1">
            <a:spLocks noChangeArrowheads="1"/>
          </p:cNvSpPr>
          <p:nvPr/>
        </p:nvSpPr>
        <p:spPr bwMode="auto">
          <a:xfrm>
            <a:off x="900113" y="4494213"/>
            <a:ext cx="74580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What might happen today with the big cats?</a:t>
            </a:r>
          </a:p>
        </p:txBody>
      </p:sp>
      <p:sp>
        <p:nvSpPr>
          <p:cNvPr id="9" name="TextBox 8"/>
          <p:cNvSpPr txBox="1">
            <a:spLocks noChangeArrowheads="1"/>
          </p:cNvSpPr>
          <p:nvPr/>
        </p:nvSpPr>
        <p:spPr bwMode="auto">
          <a:xfrm>
            <a:off x="900113" y="4986338"/>
            <a:ext cx="74580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What could Jude and Dad do instead of having a picnic?</a:t>
            </a:r>
          </a:p>
        </p:txBody>
      </p:sp>
      <p:sp>
        <p:nvSpPr>
          <p:cNvPr id="10" name="TextBox 9"/>
          <p:cNvSpPr txBox="1">
            <a:spLocks noChangeArrowheads="1"/>
          </p:cNvSpPr>
          <p:nvPr/>
        </p:nvSpPr>
        <p:spPr bwMode="auto">
          <a:xfrm>
            <a:off x="900113" y="5478463"/>
            <a:ext cx="74580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What could Jude and Dad do instead of taking photos?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P spid="13" grpId="0" animBg="1"/>
      <p:bldP spid="4" grpId="0"/>
      <p:bldP spid="5" grpId="0"/>
      <p:bldP spid="6" grpId="0"/>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noChangeArrowheads="1"/>
          </p:cNvSpPr>
          <p:nvPr>
            <p:ph type="title"/>
          </p:nvPr>
        </p:nvSpPr>
        <p:spPr>
          <a:xfrm>
            <a:off x="457200" y="479425"/>
            <a:ext cx="8220075" cy="993775"/>
          </a:xfrm>
        </p:spPr>
        <p:txBody>
          <a:bodyPr/>
          <a:lstStyle/>
          <a:p>
            <a:pPr eaLnBrk="1" hangingPunct="1"/>
            <a:r>
              <a:rPr lang="en-GB" altLang="en-US" smtClean="0"/>
              <a:t>Every Cloud Has a Silver Lining</a:t>
            </a:r>
          </a:p>
        </p:txBody>
      </p:sp>
      <p:sp>
        <p:nvSpPr>
          <p:cNvPr id="8" name="Rectangle: Rounded Corners 7">
            <a:extLst>
              <a:ext uri="{FF2B5EF4-FFF2-40B4-BE49-F238E27FC236}">
                <a16:creationId xmlns:a16="http://schemas.microsoft.com/office/drawing/2014/main" id="{2148FC13-1128-4F8A-B1B1-C1E3CBF9C679}"/>
              </a:ext>
            </a:extLst>
          </p:cNvPr>
          <p:cNvSpPr/>
          <p:nvPr/>
        </p:nvSpPr>
        <p:spPr>
          <a:xfrm>
            <a:off x="719138" y="2159000"/>
            <a:ext cx="7705725" cy="1125538"/>
          </a:xfrm>
          <a:prstGeom prst="roundRect">
            <a:avLst/>
          </a:prstGeom>
          <a:solidFill>
            <a:srgbClr val="F4A1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Rounded Corners 9">
            <a:extLst>
              <a:ext uri="{FF2B5EF4-FFF2-40B4-BE49-F238E27FC236}">
                <a16:creationId xmlns:a16="http://schemas.microsoft.com/office/drawing/2014/main" id="{1E627A93-7328-4F82-8830-A968CA3FEE3E}"/>
              </a:ext>
            </a:extLst>
          </p:cNvPr>
          <p:cNvSpPr/>
          <p:nvPr/>
        </p:nvSpPr>
        <p:spPr>
          <a:xfrm>
            <a:off x="719138" y="4173538"/>
            <a:ext cx="7705725" cy="1127125"/>
          </a:xfrm>
          <a:prstGeom prst="roundRect">
            <a:avLst/>
          </a:prstGeom>
          <a:solidFill>
            <a:srgbClr val="F4A1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 name="TextBox 2"/>
          <p:cNvSpPr txBox="1">
            <a:spLocks noChangeArrowheads="1"/>
          </p:cNvSpPr>
          <p:nvPr/>
        </p:nvSpPr>
        <p:spPr bwMode="auto">
          <a:xfrm>
            <a:off x="1979613" y="2282825"/>
            <a:ext cx="6316662"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a:lnSpc>
                <a:spcPct val="100000"/>
              </a:lnSpc>
              <a:spcBef>
                <a:spcPct val="0"/>
              </a:spcBef>
              <a:buFontTx/>
              <a:buNone/>
            </a:pPr>
            <a:r>
              <a:rPr lang="en-GB" altLang="en-US">
                <a:solidFill>
                  <a:schemeClr val="tx1"/>
                </a:solidFill>
              </a:rPr>
              <a:t>What sort of a day will Jude and Dad have if they focus on the negative thoughts and things that have gone wrong?</a:t>
            </a:r>
          </a:p>
        </p:txBody>
      </p:sp>
      <p:sp>
        <p:nvSpPr>
          <p:cNvPr id="4" name="TextBox 3"/>
          <p:cNvSpPr txBox="1">
            <a:spLocks noChangeArrowheads="1"/>
          </p:cNvSpPr>
          <p:nvPr/>
        </p:nvSpPr>
        <p:spPr bwMode="auto">
          <a:xfrm>
            <a:off x="1116013" y="4314825"/>
            <a:ext cx="574992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a:lnSpc>
                <a:spcPct val="100000"/>
              </a:lnSpc>
              <a:spcBef>
                <a:spcPct val="0"/>
              </a:spcBef>
              <a:buFontTx/>
              <a:buNone/>
            </a:pPr>
            <a:r>
              <a:rPr lang="en-GB" altLang="en-US">
                <a:solidFill>
                  <a:schemeClr val="tx1"/>
                </a:solidFill>
              </a:rPr>
              <a:t>What sort of day will Jude and Dad have if they look for the positives and try to look on the bright side?</a:t>
            </a:r>
          </a:p>
        </p:txBody>
      </p:sp>
      <p:pic>
        <p:nvPicPr>
          <p:cNvPr id="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388" y="3889375"/>
            <a:ext cx="100965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8838" y="2117725"/>
            <a:ext cx="985837"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7"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
                                          </p:val>
                                        </p:tav>
                                        <p:tav tm="100000">
                                          <p:val>
                                            <p:strVal val="#ppt_x"/>
                                          </p:val>
                                        </p:tav>
                                      </p:tavLst>
                                    </p:anim>
                                    <p:anim calcmode="lin" valueType="num">
                                      <p:cBhvr>
                                        <p:cTn id="3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noChangeArrowheads="1"/>
          </p:cNvSpPr>
          <p:nvPr>
            <p:ph type="title"/>
          </p:nvPr>
        </p:nvSpPr>
        <p:spPr>
          <a:xfrm>
            <a:off x="457200" y="479425"/>
            <a:ext cx="8220075" cy="993775"/>
          </a:xfrm>
        </p:spPr>
        <p:txBody>
          <a:bodyPr/>
          <a:lstStyle/>
          <a:p>
            <a:pPr eaLnBrk="1" hangingPunct="1"/>
            <a:r>
              <a:rPr lang="en-GB" altLang="en-US" smtClean="0"/>
              <a:t>Every Cloud Has a Silver Lining</a:t>
            </a:r>
          </a:p>
        </p:txBody>
      </p:sp>
      <p:sp>
        <p:nvSpPr>
          <p:cNvPr id="8" name="Rectangle: Rounded Corners 7">
            <a:extLst>
              <a:ext uri="{FF2B5EF4-FFF2-40B4-BE49-F238E27FC236}">
                <a16:creationId xmlns:a16="http://schemas.microsoft.com/office/drawing/2014/main" id="{2148FC13-1128-4F8A-B1B1-C1E3CBF9C679}"/>
              </a:ext>
            </a:extLst>
          </p:cNvPr>
          <p:cNvSpPr/>
          <p:nvPr/>
        </p:nvSpPr>
        <p:spPr>
          <a:xfrm>
            <a:off x="719138" y="1473200"/>
            <a:ext cx="7705725" cy="1125538"/>
          </a:xfrm>
          <a:prstGeom prst="roundRect">
            <a:avLst/>
          </a:prstGeom>
          <a:solidFill>
            <a:srgbClr val="F4A14E"/>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altLang="en-US" dirty="0">
                <a:solidFill>
                  <a:schemeClr val="tx1"/>
                </a:solidFill>
              </a:rPr>
              <a:t>Sometimes, we experience difficult or challenging times. Can you think of a time where things have been tough? Maybe things have changed or you have felt uncertain about what’s going on</a:t>
            </a:r>
            <a:r>
              <a:rPr lang="en-GB" altLang="en-US" dirty="0" smtClean="0">
                <a:solidFill>
                  <a:schemeClr val="tx1"/>
                </a:solidFill>
              </a:rPr>
              <a:t>.</a:t>
            </a:r>
            <a:endParaRPr lang="en-GB" altLang="en-US" dirty="0">
              <a:solidFill>
                <a:schemeClr val="tx1"/>
              </a:solidFill>
            </a:endParaRPr>
          </a:p>
        </p:txBody>
      </p:sp>
      <p:sp>
        <p:nvSpPr>
          <p:cNvPr id="10" name="Rectangle: Rounded Corners 9">
            <a:extLst>
              <a:ext uri="{FF2B5EF4-FFF2-40B4-BE49-F238E27FC236}">
                <a16:creationId xmlns:a16="http://schemas.microsoft.com/office/drawing/2014/main" id="{1E627A93-7328-4F82-8830-A968CA3FEE3E}"/>
              </a:ext>
            </a:extLst>
          </p:cNvPr>
          <p:cNvSpPr/>
          <p:nvPr/>
        </p:nvSpPr>
        <p:spPr>
          <a:xfrm>
            <a:off x="755651" y="2708920"/>
            <a:ext cx="7632700" cy="3599805"/>
          </a:xfrm>
          <a:prstGeom prst="roundRect">
            <a:avLst>
              <a:gd name="adj" fmla="val 13139"/>
            </a:avLst>
          </a:prstGeom>
          <a:solidFill>
            <a:srgbClr val="F9CB9D"/>
          </a:solidFill>
          <a:ln>
            <a:noFill/>
          </a:ln>
        </p:spPr>
        <p:style>
          <a:lnRef idx="2">
            <a:schemeClr val="accent1">
              <a:shade val="50000"/>
            </a:schemeClr>
          </a:lnRef>
          <a:fillRef idx="1">
            <a:schemeClr val="accent1"/>
          </a:fillRef>
          <a:effectRef idx="0">
            <a:schemeClr val="accent1"/>
          </a:effectRef>
          <a:fontRef idx="minor">
            <a:schemeClr val="lt1"/>
          </a:fontRef>
        </p:style>
        <p:txBody>
          <a:bodyPr anchor="b" anchorCtr="0"/>
          <a:lstStyle/>
          <a:p>
            <a:pPr algn="ctr">
              <a:defRPr/>
            </a:pPr>
            <a:r>
              <a:rPr lang="en-GB" dirty="0">
                <a:solidFill>
                  <a:schemeClr val="tx1"/>
                </a:solidFill>
              </a:rPr>
              <a:t>Print off another </a:t>
            </a:r>
            <a:r>
              <a:rPr lang="en-GB" b="1" dirty="0">
                <a:solidFill>
                  <a:schemeClr val="tx1"/>
                </a:solidFill>
              </a:rPr>
              <a:t>Every Cloud Has A Silver Lining Activity Sheet </a:t>
            </a:r>
            <a:r>
              <a:rPr lang="en-GB" dirty="0">
                <a:solidFill>
                  <a:schemeClr val="tx1"/>
                </a:solidFill>
              </a:rPr>
              <a:t>and draw or write down all the positives about that difficult situation. If you look hard enough, there can be a silver lining to almost </a:t>
            </a:r>
            <a:r>
              <a:rPr lang="en-GB" dirty="0" smtClean="0">
                <a:solidFill>
                  <a:schemeClr val="tx1"/>
                </a:solidFill>
              </a:rPr>
              <a:t/>
            </a:r>
            <a:br>
              <a:rPr lang="en-GB" dirty="0" smtClean="0">
                <a:solidFill>
                  <a:schemeClr val="tx1"/>
                </a:solidFill>
              </a:rPr>
            </a:br>
            <a:r>
              <a:rPr lang="en-GB" dirty="0" smtClean="0">
                <a:solidFill>
                  <a:schemeClr val="tx1"/>
                </a:solidFill>
              </a:rPr>
              <a:t>all </a:t>
            </a:r>
            <a:r>
              <a:rPr lang="en-GB" dirty="0">
                <a:solidFill>
                  <a:schemeClr val="tx1"/>
                </a:solidFill>
              </a:rPr>
              <a:t>situations.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5656" y="2934715"/>
            <a:ext cx="2736304" cy="193444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86342">
            <a:off x="5026080" y="2903789"/>
            <a:ext cx="2238156" cy="1970716"/>
          </a:xfrm>
          <a:prstGeom prst="rect">
            <a:avLst/>
          </a:prstGeom>
        </p:spPr>
      </p:pic>
    </p:spTree>
    <p:extLst>
      <p:ext uri="{BB962C8B-B14F-4D97-AF65-F5344CB8AC3E}">
        <p14:creationId xmlns:p14="http://schemas.microsoft.com/office/powerpoint/2010/main" val="358168321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up)">
                                          <p:cBhvr>
                                            <p:cTn id="12" dur="1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par>
                                    <p:cTn id="20" presetID="0" presetClass="path" presetSubtype="0" fill="hold" nodeType="withEffect" p14:presetBounceEnd="32000">
                                      <p:stCondLst>
                                        <p:cond delay="0"/>
                                      </p:stCondLst>
                                      <p:childTnLst>
                                        <p:animMotion origin="layout" path="M -0.275 -0.81458 L -0.275 -0.81458 L -0.25834 -0.80347 C -0.25556 -0.80162 -0.25261 -0.8 -0.25 -0.79792 C -0.23212 -0.78171 -0.27136 -0.81643 -0.23612 -0.78681 C -0.23421 -0.78495 -0.23264 -0.78287 -0.23056 -0.78125 C -0.22709 -0.77801 -0.22309 -0.77546 -0.21945 -0.77199 C -0.21563 -0.76782 -0.2125 -0.76273 -0.20834 -0.75903 C -0.20643 -0.75694 -0.20348 -0.75718 -0.20139 -0.75532 C -0.19184 -0.74653 -0.18264 -0.73727 -0.17362 -0.72755 C -0.17084 -0.72431 -0.16823 -0.72106 -0.16528 -0.71829 C -0.16077 -0.71366 -0.15591 -0.70995 -0.15139 -0.70532 C -0.14948 -0.70301 -0.14792 -0.70023 -0.14584 -0.69815 C -0.14375 -0.69583 -0.14115 -0.69468 -0.13889 -0.69236 C -0.13004 -0.68287 -0.12066 -0.67361 -0.1125 -0.66296 C -0.11112 -0.66088 -0.10973 -0.65926 -0.10834 -0.65718 C -0.10608 -0.6537 -0.104 -0.64977 -0.10139 -0.6463 C -0.09879 -0.64236 -0.09549 -0.63935 -0.09306 -0.63518 C -0.08664 -0.62384 -0.08108 -0.61157 -0.075 -0.6 C -0.07223 -0.59444 -0.07032 -0.58796 -0.06667 -0.58333 C -0.06493 -0.58079 -0.0625 -0.5787 -0.06112 -0.57569 C -0.05799 -0.56875 -0.05625 -0.56065 -0.05278 -0.55347 C -0.04966 -0.54699 -0.0448 -0.5419 -0.04167 -0.53518 C -0.03803 -0.52685 -0.0283 -0.50741 -0.025 -0.4963 C -0.02362 -0.49097 -0.02188 -0.47847 -0.02084 -0.47222 C -0.02188 -0.45972 -0.02205 -0.44722 -0.02362 -0.43495 C -0.02396 -0.43287 -0.02587 -0.43148 -0.02639 -0.4294 C -0.03299 -0.40903 -0.01806 -0.44051 -0.03473 -0.40926 C -0.03525 -0.40671 -0.03542 -0.40417 -0.03612 -0.40162 C -0.0375 -0.39792 -0.04219 -0.38843 -0.04445 -0.38518 C -0.04723 -0.38125 -0.05018 -0.37778 -0.05278 -0.37384 C -0.06303 -0.35903 -0.04966 -0.37454 -0.06389 -0.35741 C -0.07171 -0.34792 -0.08247 -0.34167 -0.0875 -0.3294 C -0.08941 -0.32523 -0.09098 -0.3206 -0.09306 -0.31643 C -0.10348 -0.29745 -0.0941 -0.32292 -0.10417 -0.29792 C -0.11441 -0.27315 -0.10105 -0.30069 -0.10973 -0.2831 C -0.11025 -0.28079 -0.11059 -0.27824 -0.11112 -0.27593 C -0.11285 -0.26944 -0.11667 -0.25718 -0.11667 -0.25718 C -0.11719 -0.25046 -0.11823 -0.24375 -0.11806 -0.23704 C -0.11771 -0.21968 -0.11719 -0.19583 -0.1125 -0.17778 C -0.11025 -0.16829 -0.11129 -0.17153 -0.10556 -0.15926 C -0.10382 -0.15532 -0.10157 -0.15208 -0.1 -0.14792 C -0.09202 -0.12662 -0.10365 -0.15694 -0.09306 -0.13125 C -0.09167 -0.12778 -0.09046 -0.12384 -0.08889 -0.12037 C -0.08594 -0.11273 -0.08455 -0.10278 -0.07917 -0.09792 C -0.07778 -0.09676 -0.07622 -0.09583 -0.075 -0.09421 C -0.07188 -0.09005 -0.06789 -0.07963 -0.06528 -0.07593 C -0.06233 -0.07106 -0.05868 -0.06736 -0.05556 -0.06296 C -0.05417 -0.06065 -0.05278 -0.05787 -0.05139 -0.05532 C -0.05053 -0.0537 -0.05 -0.05139 -0.04862 -0.04977 C -0.0448 -0.04514 -0.04011 -0.04167 -0.03612 -0.03704 C -0.03403 -0.03426 -0.03282 -0.03056 -0.03056 -0.02778 C -0.02761 -0.02361 -0.02171 -0.01944 -0.01806 -0.01643 C -0.01667 -0.01528 -0.01528 -0.01435 -0.01389 -0.01296 C -0.01077 -0.00926 -0.00573 -7.40741E-7 -0.00139 -7.40741E-7 L 3.05556E-6 -7.40741E-7 " pathEditMode="relative" ptsTypes="AAAAAAAAAAAAAAAAAAAAAAAAAAAAAAAAAAAAAAAAAAAAAAAAAAAAAAAA" p14:bounceEnd="32000">
                                          <p:cBhvr>
                                            <p:cTn id="21" dur="6250" fill="hold"/>
                                            <p:tgtEl>
                                              <p:spTgt spid="2"/>
                                            </p:tgtEl>
                                            <p:attrNameLst>
                                              <p:attrName>ppt_x</p:attrName>
                                              <p:attrName>ppt_y</p:attrName>
                                            </p:attrNameLst>
                                          </p:cBhvr>
                                        </p:animMotion>
                                      </p:childTnLst>
                                    </p:cTn>
                                  </p:par>
                                  <p:par>
                                    <p:cTn id="22" presetID="8" presetClass="emph" presetSubtype="0" fill="hold" nodeType="withEffect">
                                      <p:stCondLst>
                                        <p:cond delay="0"/>
                                      </p:stCondLst>
                                      <p:childTnLst>
                                        <p:animRot by="21600000">
                                          <p:cBhvr>
                                            <p:cTn id="23" dur="625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mc:Choice>
    <mc:Fallback xmlns="">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up)">
                                          <p:cBhvr>
                                            <p:cTn id="12" dur="1500"/>
                                            <p:tgtEl>
                                              <p:spTgt spid="10"/>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par>
                                    <p:cTn id="20" presetID="0" presetClass="path" presetSubtype="0" fill="hold" nodeType="withEffect">
                                      <p:stCondLst>
                                        <p:cond delay="0"/>
                                      </p:stCondLst>
                                      <p:childTnLst>
                                        <p:animMotion origin="layout" path="M -0.275 -0.81458 L -0.275 -0.81458 L -0.25834 -0.80347 C -0.25556 -0.80162 -0.25261 -0.8 -0.25 -0.79792 C -0.23212 -0.78171 -0.27136 -0.81643 -0.23612 -0.78681 C -0.23421 -0.78495 -0.23264 -0.78287 -0.23056 -0.78125 C -0.22709 -0.77801 -0.22309 -0.77546 -0.21945 -0.77199 C -0.21563 -0.76782 -0.2125 -0.76273 -0.20834 -0.75903 C -0.20643 -0.75694 -0.20348 -0.75718 -0.20139 -0.75532 C -0.19184 -0.74653 -0.18264 -0.73727 -0.17362 -0.72755 C -0.17084 -0.72431 -0.16823 -0.72106 -0.16528 -0.71829 C -0.16077 -0.71366 -0.15591 -0.70995 -0.15139 -0.70532 C -0.14948 -0.70301 -0.14792 -0.70023 -0.14584 -0.69815 C -0.14375 -0.69583 -0.14115 -0.69468 -0.13889 -0.69236 C -0.13004 -0.68287 -0.12066 -0.67361 -0.1125 -0.66296 C -0.11112 -0.66088 -0.10973 -0.65926 -0.10834 -0.65718 C -0.10608 -0.6537 -0.104 -0.64977 -0.10139 -0.6463 C -0.09879 -0.64236 -0.09549 -0.63935 -0.09306 -0.63518 C -0.08664 -0.62384 -0.08108 -0.61157 -0.075 -0.6 C -0.07223 -0.59444 -0.07032 -0.58796 -0.06667 -0.58333 C -0.06493 -0.58079 -0.0625 -0.5787 -0.06112 -0.57569 C -0.05799 -0.56875 -0.05625 -0.56065 -0.05278 -0.55347 C -0.04966 -0.54699 -0.0448 -0.5419 -0.04167 -0.53518 C -0.03803 -0.52685 -0.0283 -0.50741 -0.025 -0.4963 C -0.02362 -0.49097 -0.02188 -0.47847 -0.02084 -0.47222 C -0.02188 -0.45972 -0.02205 -0.44722 -0.02362 -0.43495 C -0.02396 -0.43287 -0.02587 -0.43148 -0.02639 -0.4294 C -0.03299 -0.40903 -0.01806 -0.44051 -0.03473 -0.40926 C -0.03525 -0.40671 -0.03542 -0.40417 -0.03612 -0.40162 C -0.0375 -0.39792 -0.04219 -0.38843 -0.04445 -0.38518 C -0.04723 -0.38125 -0.05018 -0.37778 -0.05278 -0.37384 C -0.06303 -0.35903 -0.04966 -0.37454 -0.06389 -0.35741 C -0.07171 -0.34792 -0.08247 -0.34167 -0.0875 -0.3294 C -0.08941 -0.32523 -0.09098 -0.3206 -0.09306 -0.31643 C -0.10348 -0.29745 -0.0941 -0.32292 -0.10417 -0.29792 C -0.11441 -0.27315 -0.10105 -0.30069 -0.10973 -0.2831 C -0.11025 -0.28079 -0.11059 -0.27824 -0.11112 -0.27593 C -0.11285 -0.26944 -0.11667 -0.25718 -0.11667 -0.25718 C -0.11719 -0.25046 -0.11823 -0.24375 -0.11806 -0.23704 C -0.11771 -0.21968 -0.11719 -0.19583 -0.1125 -0.17778 C -0.11025 -0.16829 -0.11129 -0.17153 -0.10556 -0.15926 C -0.10382 -0.15532 -0.10157 -0.15208 -0.1 -0.14792 C -0.09202 -0.12662 -0.10365 -0.15694 -0.09306 -0.13125 C -0.09167 -0.12778 -0.09046 -0.12384 -0.08889 -0.12037 C -0.08594 -0.11273 -0.08455 -0.10278 -0.07917 -0.09792 C -0.07778 -0.09676 -0.07622 -0.09583 -0.075 -0.09421 C -0.07188 -0.09005 -0.06789 -0.07963 -0.06528 -0.07593 C -0.06233 -0.07106 -0.05868 -0.06736 -0.05556 -0.06296 C -0.05417 -0.06065 -0.05278 -0.05787 -0.05139 -0.05532 C -0.05053 -0.0537 -0.05 -0.05139 -0.04862 -0.04977 C -0.0448 -0.04514 -0.04011 -0.04167 -0.03612 -0.03704 C -0.03403 -0.03426 -0.03282 -0.03056 -0.03056 -0.02778 C -0.02761 -0.02361 -0.02171 -0.01944 -0.01806 -0.01643 C -0.01667 -0.01528 -0.01528 -0.01435 -0.01389 -0.01296 C -0.01077 -0.00926 -0.00573 -7.40741E-7 -0.00139 -7.40741E-7 L 3.05556E-6 -7.40741E-7 " pathEditMode="relative" ptsTypes="AAAAAAAAAAAAAAAAAAAAAAAAAAAAAAAAAAAAAAAAAAAAAAAAAAAAAAAA">
                                          <p:cBhvr>
                                            <p:cTn id="21" dur="6250" fill="hold"/>
                                            <p:tgtEl>
                                              <p:spTgt spid="2"/>
                                            </p:tgtEl>
                                            <p:attrNameLst>
                                              <p:attrName>ppt_x</p:attrName>
                                              <p:attrName>ppt_y</p:attrName>
                                            </p:attrNameLst>
                                          </p:cBhvr>
                                        </p:animMotion>
                                      </p:childTnLst>
                                    </p:cTn>
                                  </p:par>
                                  <p:par>
                                    <p:cTn id="22" presetID="8" presetClass="emph" presetSubtype="0" fill="hold" nodeType="withEffect">
                                      <p:stCondLst>
                                        <p:cond delay="0"/>
                                      </p:stCondLst>
                                      <p:childTnLst>
                                        <p:animRot by="21600000">
                                          <p:cBhvr>
                                            <p:cTn id="23" dur="625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0"/>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smtClean="0">
                <a:latin typeface="Twinkl" pitchFamily="2" charset="0"/>
              </a:rPr>
              <a:t>Reflecting</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noChangeArrowheads="1"/>
          </p:cNvSpPr>
          <p:nvPr>
            <p:ph type="title"/>
          </p:nvPr>
        </p:nvSpPr>
        <p:spPr>
          <a:xfrm>
            <a:off x="457200" y="561975"/>
            <a:ext cx="7354888" cy="995363"/>
          </a:xfrm>
        </p:spPr>
        <p:txBody>
          <a:bodyPr/>
          <a:lstStyle/>
          <a:p>
            <a:pPr algn="ctr" eaLnBrk="1" hangingPunct="1"/>
            <a:r>
              <a:rPr lang="en-GB" altLang="en-US" sz="3600" dirty="0" smtClean="0"/>
              <a:t>Turn That Frown Upside Down!</a:t>
            </a:r>
          </a:p>
        </p:txBody>
      </p:sp>
      <p:sp>
        <p:nvSpPr>
          <p:cNvPr id="8" name="Rectangle: Rounded Corners 7">
            <a:extLst>
              <a:ext uri="{FF2B5EF4-FFF2-40B4-BE49-F238E27FC236}">
                <a16:creationId xmlns:a16="http://schemas.microsoft.com/office/drawing/2014/main" id="{BB2DAEDE-9162-46DF-8A64-C880999266E2}"/>
              </a:ext>
            </a:extLst>
          </p:cNvPr>
          <p:cNvSpPr/>
          <p:nvPr/>
        </p:nvSpPr>
        <p:spPr>
          <a:xfrm>
            <a:off x="5507112" y="3429000"/>
            <a:ext cx="2881312" cy="1636712"/>
          </a:xfrm>
          <a:prstGeom prst="round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TextBox 4"/>
          <p:cNvSpPr txBox="1">
            <a:spLocks noChangeArrowheads="1"/>
          </p:cNvSpPr>
          <p:nvPr/>
        </p:nvSpPr>
        <p:spPr bwMode="auto">
          <a:xfrm>
            <a:off x="838200" y="1524000"/>
            <a:ext cx="745807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a:lnSpc>
                <a:spcPct val="100000"/>
              </a:lnSpc>
              <a:spcBef>
                <a:spcPct val="0"/>
              </a:spcBef>
              <a:buFontTx/>
              <a:buNone/>
            </a:pPr>
            <a:r>
              <a:rPr lang="en-GB" altLang="en-US">
                <a:solidFill>
                  <a:schemeClr val="tx1"/>
                </a:solidFill>
              </a:rPr>
              <a:t>Help this negative person to look on the bright side.</a:t>
            </a:r>
          </a:p>
        </p:txBody>
      </p:sp>
      <p:sp>
        <p:nvSpPr>
          <p:cNvPr id="5" name="TextBox 4"/>
          <p:cNvSpPr txBox="1">
            <a:spLocks noChangeArrowheads="1"/>
          </p:cNvSpPr>
          <p:nvPr/>
        </p:nvSpPr>
        <p:spPr bwMode="auto">
          <a:xfrm>
            <a:off x="847725" y="2016125"/>
            <a:ext cx="7458075"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a:lnSpc>
                <a:spcPct val="100000"/>
              </a:lnSpc>
              <a:spcBef>
                <a:spcPct val="0"/>
              </a:spcBef>
              <a:buFontTx/>
              <a:buNone/>
            </a:pPr>
            <a:r>
              <a:rPr lang="en-GB" altLang="en-US">
                <a:solidFill>
                  <a:schemeClr val="tx1"/>
                </a:solidFill>
              </a:rPr>
              <a:t>Help them to think positively about their situations.</a:t>
            </a:r>
          </a:p>
        </p:txBody>
      </p:sp>
      <p:sp>
        <p:nvSpPr>
          <p:cNvPr id="6" name="TextBox 5"/>
          <p:cNvSpPr txBox="1">
            <a:spLocks noChangeArrowheads="1"/>
          </p:cNvSpPr>
          <p:nvPr/>
        </p:nvSpPr>
        <p:spPr bwMode="auto">
          <a:xfrm>
            <a:off x="838200" y="2519363"/>
            <a:ext cx="73358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a:lnSpc>
                <a:spcPct val="100000"/>
              </a:lnSpc>
              <a:spcBef>
                <a:spcPct val="0"/>
              </a:spcBef>
              <a:buFontTx/>
              <a:buNone/>
            </a:pPr>
            <a:r>
              <a:rPr lang="en-GB" altLang="en-US" dirty="0">
                <a:solidFill>
                  <a:schemeClr val="tx1"/>
                </a:solidFill>
              </a:rPr>
              <a:t>Listen to what they say, then think of something positive they could say instead.</a:t>
            </a:r>
          </a:p>
        </p:txBody>
      </p:sp>
      <p:sp>
        <p:nvSpPr>
          <p:cNvPr id="7" name="TextBox 6"/>
          <p:cNvSpPr txBox="1">
            <a:spLocks noChangeArrowheads="1"/>
          </p:cNvSpPr>
          <p:nvPr/>
        </p:nvSpPr>
        <p:spPr bwMode="auto">
          <a:xfrm>
            <a:off x="5651574" y="3548062"/>
            <a:ext cx="2592388"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just">
              <a:lnSpc>
                <a:spcPct val="100000"/>
              </a:lnSpc>
              <a:spcBef>
                <a:spcPct val="0"/>
              </a:spcBef>
              <a:buFontTx/>
              <a:buNone/>
            </a:pPr>
            <a:r>
              <a:rPr lang="en-GB" altLang="en-US" dirty="0">
                <a:solidFill>
                  <a:schemeClr val="tx1"/>
                </a:solidFill>
              </a:rPr>
              <a:t>If they think happier thoughts, they’ll feel better and their frown will become a smile.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3933056"/>
            <a:ext cx="2205939" cy="292442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9953" y="3846325"/>
            <a:ext cx="2617159" cy="301115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p:bldP spid="5"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noChangeArrowheads="1"/>
          </p:cNvSpPr>
          <p:nvPr>
            <p:ph type="title"/>
          </p:nvPr>
        </p:nvSpPr>
        <p:spPr>
          <a:xfrm>
            <a:off x="457200" y="479425"/>
            <a:ext cx="8220075" cy="993775"/>
          </a:xfrm>
        </p:spPr>
        <p:txBody>
          <a:bodyPr/>
          <a:lstStyle/>
          <a:p>
            <a:pPr eaLnBrk="1" hangingPunct="1"/>
            <a:r>
              <a:rPr lang="en-GB" altLang="en-US" smtClean="0"/>
              <a:t>Turn That Frown Upside Down!</a:t>
            </a:r>
          </a:p>
        </p:txBody>
      </p:sp>
      <p:sp>
        <p:nvSpPr>
          <p:cNvPr id="4" name="Speech Bubble: Oval 3">
            <a:extLst>
              <a:ext uri="{FF2B5EF4-FFF2-40B4-BE49-F238E27FC236}">
                <a16:creationId xmlns:a16="http://schemas.microsoft.com/office/drawing/2014/main" id="{25B281C4-09B5-42B1-AFF2-D4E2584B96F2}"/>
              </a:ext>
            </a:extLst>
          </p:cNvPr>
          <p:cNvSpPr/>
          <p:nvPr/>
        </p:nvSpPr>
        <p:spPr>
          <a:xfrm>
            <a:off x="684213" y="1951038"/>
            <a:ext cx="2879725" cy="1296987"/>
          </a:xfrm>
          <a:prstGeom prst="wedgeEllipseCallout">
            <a:avLst>
              <a:gd name="adj1" fmla="val 50597"/>
              <a:gd name="adj2" fmla="val 46627"/>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Speech Bubble: Oval 10">
            <a:extLst>
              <a:ext uri="{FF2B5EF4-FFF2-40B4-BE49-F238E27FC236}">
                <a16:creationId xmlns:a16="http://schemas.microsoft.com/office/drawing/2014/main" id="{9DE83271-CA7F-4100-8317-41BC5D06E482}"/>
              </a:ext>
            </a:extLst>
          </p:cNvPr>
          <p:cNvSpPr/>
          <p:nvPr/>
        </p:nvSpPr>
        <p:spPr>
          <a:xfrm>
            <a:off x="773113" y="3881438"/>
            <a:ext cx="2879725" cy="1830387"/>
          </a:xfrm>
          <a:prstGeom prst="wedgeEllipseCallout">
            <a:avLst>
              <a:gd name="adj1" fmla="val 51788"/>
              <a:gd name="adj2" fmla="val -40790"/>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Speech Bubble: Oval 11">
            <a:extLst>
              <a:ext uri="{FF2B5EF4-FFF2-40B4-BE49-F238E27FC236}">
                <a16:creationId xmlns:a16="http://schemas.microsoft.com/office/drawing/2014/main" id="{00F189E8-60F2-4C5F-A21A-E852E7960867}"/>
              </a:ext>
            </a:extLst>
          </p:cNvPr>
          <p:cNvSpPr/>
          <p:nvPr/>
        </p:nvSpPr>
        <p:spPr>
          <a:xfrm>
            <a:off x="5543550" y="1506538"/>
            <a:ext cx="2881313" cy="1296987"/>
          </a:xfrm>
          <a:prstGeom prst="wedgeEllipseCallout">
            <a:avLst>
              <a:gd name="adj1" fmla="val -52182"/>
              <a:gd name="adj2" fmla="val 38690"/>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Speech Bubble: Oval 12">
            <a:extLst>
              <a:ext uri="{FF2B5EF4-FFF2-40B4-BE49-F238E27FC236}">
                <a16:creationId xmlns:a16="http://schemas.microsoft.com/office/drawing/2014/main" id="{34A78C5A-C2E9-4498-9FAD-6EA4D1011B9E}"/>
              </a:ext>
            </a:extLst>
          </p:cNvPr>
          <p:cNvSpPr/>
          <p:nvPr/>
        </p:nvSpPr>
        <p:spPr>
          <a:xfrm>
            <a:off x="5402263" y="2919413"/>
            <a:ext cx="3025775" cy="1517650"/>
          </a:xfrm>
          <a:prstGeom prst="wedgeEllipseCallout">
            <a:avLst>
              <a:gd name="adj1" fmla="val -57849"/>
              <a:gd name="adj2" fmla="val -29091"/>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Speech Bubble: Oval 13">
            <a:extLst>
              <a:ext uri="{FF2B5EF4-FFF2-40B4-BE49-F238E27FC236}">
                <a16:creationId xmlns:a16="http://schemas.microsoft.com/office/drawing/2014/main" id="{4EAE8492-2F98-47E2-92EC-DBEEA57FCF51}"/>
              </a:ext>
            </a:extLst>
          </p:cNvPr>
          <p:cNvSpPr/>
          <p:nvPr/>
        </p:nvSpPr>
        <p:spPr>
          <a:xfrm>
            <a:off x="5346700" y="4562475"/>
            <a:ext cx="3024188" cy="1517650"/>
          </a:xfrm>
          <a:prstGeom prst="wedgeEllipseCallout">
            <a:avLst>
              <a:gd name="adj1" fmla="val -57849"/>
              <a:gd name="adj2" fmla="val -29091"/>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TextBox 4"/>
          <p:cNvSpPr txBox="1">
            <a:spLocks noChangeArrowheads="1"/>
          </p:cNvSpPr>
          <p:nvPr/>
        </p:nvSpPr>
        <p:spPr bwMode="auto">
          <a:xfrm>
            <a:off x="827088" y="2178050"/>
            <a:ext cx="259238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dirty="0">
                <a:solidFill>
                  <a:schemeClr val="tx1"/>
                </a:solidFill>
              </a:rPr>
              <a:t>I hate the night I have to eat broccoli for tea!</a:t>
            </a:r>
          </a:p>
        </p:txBody>
      </p:sp>
      <p:sp>
        <p:nvSpPr>
          <p:cNvPr id="6" name="TextBox 5"/>
          <p:cNvSpPr txBox="1">
            <a:spLocks noChangeArrowheads="1"/>
          </p:cNvSpPr>
          <p:nvPr/>
        </p:nvSpPr>
        <p:spPr bwMode="auto">
          <a:xfrm>
            <a:off x="1089025" y="4097338"/>
            <a:ext cx="2246313" cy="139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 typeface="Arial" panose="020B0604020202020204" pitchFamily="34" charset="0"/>
              <a:buNone/>
            </a:pPr>
            <a:r>
              <a:rPr lang="en-GB" altLang="en-US" dirty="0">
                <a:solidFill>
                  <a:schemeClr val="tx1"/>
                </a:solidFill>
              </a:rPr>
              <a:t>This lesson is so hard. I’ve never done these sorts of  calculations before.</a:t>
            </a:r>
          </a:p>
        </p:txBody>
      </p:sp>
      <p:sp>
        <p:nvSpPr>
          <p:cNvPr id="7" name="TextBox 6"/>
          <p:cNvSpPr txBox="1">
            <a:spLocks noChangeArrowheads="1"/>
          </p:cNvSpPr>
          <p:nvPr/>
        </p:nvSpPr>
        <p:spPr bwMode="auto">
          <a:xfrm>
            <a:off x="5724525" y="1755775"/>
            <a:ext cx="259238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dirty="0">
                <a:solidFill>
                  <a:schemeClr val="tx1"/>
                </a:solidFill>
              </a:rPr>
              <a:t>I don’t like it when it’s dark at night.</a:t>
            </a:r>
          </a:p>
        </p:txBody>
      </p:sp>
      <p:sp>
        <p:nvSpPr>
          <p:cNvPr id="8" name="TextBox 7"/>
          <p:cNvSpPr txBox="1">
            <a:spLocks noChangeArrowheads="1"/>
          </p:cNvSpPr>
          <p:nvPr/>
        </p:nvSpPr>
        <p:spPr bwMode="auto">
          <a:xfrm>
            <a:off x="5654675" y="3127375"/>
            <a:ext cx="2519363" cy="112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 typeface="Arial" panose="020B0604020202020204" pitchFamily="34" charset="0"/>
              <a:buNone/>
            </a:pPr>
            <a:r>
              <a:rPr lang="en-GB" altLang="en-US" dirty="0">
                <a:solidFill>
                  <a:schemeClr val="tx1"/>
                </a:solidFill>
              </a:rPr>
              <a:t>Oh no! My best friend is off school </a:t>
            </a:r>
            <a:r>
              <a:rPr lang="en-GB" altLang="en-US" dirty="0" smtClean="0">
                <a:solidFill>
                  <a:schemeClr val="tx1"/>
                </a:solidFill>
              </a:rPr>
              <a:t>today </a:t>
            </a:r>
            <a:r>
              <a:rPr lang="en-GB" altLang="en-US" dirty="0">
                <a:solidFill>
                  <a:schemeClr val="tx1"/>
                </a:solidFill>
              </a:rPr>
              <a:t>because they are ill.</a:t>
            </a:r>
          </a:p>
        </p:txBody>
      </p:sp>
      <p:sp>
        <p:nvSpPr>
          <p:cNvPr id="9" name="TextBox 8"/>
          <p:cNvSpPr txBox="1">
            <a:spLocks noChangeArrowheads="1"/>
          </p:cNvSpPr>
          <p:nvPr/>
        </p:nvSpPr>
        <p:spPr bwMode="auto">
          <a:xfrm>
            <a:off x="5654675" y="4694488"/>
            <a:ext cx="2519363"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 typeface="Arial" panose="020B0604020202020204" pitchFamily="34" charset="0"/>
              <a:buNone/>
            </a:pPr>
            <a:r>
              <a:rPr lang="en-GB" altLang="en-US" dirty="0">
                <a:solidFill>
                  <a:schemeClr val="tx1"/>
                </a:solidFill>
              </a:rPr>
              <a:t>My favourite </a:t>
            </a:r>
            <a:r>
              <a:rPr lang="en-GB" altLang="en-US" dirty="0" smtClean="0">
                <a:solidFill>
                  <a:schemeClr val="tx1"/>
                </a:solidFill>
              </a:rPr>
              <a:t>T-shirt </a:t>
            </a:r>
            <a:r>
              <a:rPr lang="en-GB" altLang="en-US" dirty="0">
                <a:solidFill>
                  <a:schemeClr val="tx1"/>
                </a:solidFill>
              </a:rPr>
              <a:t>is too small and I can’t wear </a:t>
            </a:r>
            <a:r>
              <a:rPr lang="en-GB" altLang="en-US" dirty="0" smtClean="0">
                <a:solidFill>
                  <a:schemeClr val="tx1"/>
                </a:solidFill>
              </a:rPr>
              <a:t/>
            </a:r>
            <a:br>
              <a:rPr lang="en-GB" altLang="en-US" dirty="0" smtClean="0">
                <a:solidFill>
                  <a:schemeClr val="tx1"/>
                </a:solidFill>
              </a:rPr>
            </a:br>
            <a:r>
              <a:rPr lang="en-GB" altLang="en-US" dirty="0" smtClean="0">
                <a:solidFill>
                  <a:schemeClr val="tx1"/>
                </a:solidFill>
              </a:rPr>
              <a:t>it </a:t>
            </a:r>
            <a:r>
              <a:rPr lang="en-GB" altLang="en-US" dirty="0">
                <a:solidFill>
                  <a:schemeClr val="tx1"/>
                </a:solidFill>
              </a:rPr>
              <a:t>anymore.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6584" y="1938344"/>
            <a:ext cx="1576633" cy="43179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14" grpId="0" animBg="1"/>
      <p:bldP spid="5" grpId="0"/>
      <p:bldP spid="6" grpId="0"/>
      <p:bldP spid="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0"/>
          <p:cNvSpPr>
            <a:spLocks noGrp="1" noChangeArrowheads="1"/>
          </p:cNvSpPr>
          <p:nvPr>
            <p:ph type="title"/>
          </p:nvPr>
        </p:nvSpPr>
        <p:spPr>
          <a:xfrm>
            <a:off x="457200" y="436563"/>
            <a:ext cx="8220075" cy="5584825"/>
          </a:xfrm>
          <a:prstGeom prst="roundRect">
            <a:avLst>
              <a:gd name="adj" fmla="val 2204"/>
            </a:avLst>
          </a:prstGeom>
        </p:spPr>
        <p:txBody>
          <a:bodyPr/>
          <a:lstStyle/>
          <a:p>
            <a:pPr eaLnBrk="1" hangingPunct="1"/>
            <a:r>
              <a:rPr lang="en-GB" altLang="en-US" sz="5400" smtClean="0">
                <a:latin typeface="Twinkl" pitchFamily="2" charset="0"/>
              </a:rPr>
              <a:t>The Big Questions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A5CDDE6F-6491-4DD8-8566-80745956400B}"/>
              </a:ext>
            </a:extLst>
          </p:cNvPr>
          <p:cNvSpPr/>
          <p:nvPr/>
        </p:nvSpPr>
        <p:spPr>
          <a:xfrm>
            <a:off x="4191000" y="2449513"/>
            <a:ext cx="3311525" cy="3311525"/>
          </a:xfrm>
          <a:prstGeom prst="ellipse">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31132"/>
          <a:stretch/>
        </p:blipFill>
        <p:spPr>
          <a:xfrm>
            <a:off x="6876257" y="2598738"/>
            <a:ext cx="1774596" cy="4286646"/>
          </a:xfrm>
          <a:prstGeom prst="rect">
            <a:avLst/>
          </a:prstGeom>
        </p:spPr>
      </p:pic>
      <p:sp>
        <p:nvSpPr>
          <p:cNvPr id="5" name="Oval 4">
            <a:extLst>
              <a:ext uri="{FF2B5EF4-FFF2-40B4-BE49-F238E27FC236}">
                <a16:creationId xmlns:a16="http://schemas.microsoft.com/office/drawing/2014/main" id="{228F824F-EBA4-4431-86CB-316245CC23C3}"/>
              </a:ext>
            </a:extLst>
          </p:cNvPr>
          <p:cNvSpPr/>
          <p:nvPr/>
        </p:nvSpPr>
        <p:spPr>
          <a:xfrm>
            <a:off x="1641475" y="368300"/>
            <a:ext cx="3219450" cy="3221038"/>
          </a:xfrm>
          <a:prstGeom prst="ellipse">
            <a:avLst/>
          </a:prstGeom>
          <a:solidFill>
            <a:srgbClr val="00A8E9"/>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1"/>
          <p:cNvSpPr>
            <a:spLocks noGrp="1" noChangeArrowheads="1"/>
          </p:cNvSpPr>
          <p:nvPr>
            <p:ph type="title"/>
          </p:nvPr>
        </p:nvSpPr>
        <p:spPr>
          <a:xfrm>
            <a:off x="1949450" y="971550"/>
            <a:ext cx="2603500" cy="2014538"/>
          </a:xfrm>
        </p:spPr>
        <p:txBody>
          <a:bodyPr/>
          <a:lstStyle/>
          <a:p>
            <a:pPr algn="ctr" eaLnBrk="1" hangingPunct="1"/>
            <a:r>
              <a:rPr lang="en-GB" altLang="en-US" sz="3600" smtClean="0">
                <a:solidFill>
                  <a:schemeClr val="bg1"/>
                </a:solidFill>
              </a:rPr>
              <a:t>What is positive thinking?</a:t>
            </a:r>
          </a:p>
        </p:txBody>
      </p:sp>
      <p:sp>
        <p:nvSpPr>
          <p:cNvPr id="12294" name="Title 1"/>
          <p:cNvSpPr>
            <a:spLocks noChangeArrowheads="1"/>
          </p:cNvSpPr>
          <p:nvPr/>
        </p:nvSpPr>
        <p:spPr bwMode="auto">
          <a:xfrm>
            <a:off x="4443413" y="3067050"/>
            <a:ext cx="2808287" cy="20145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3600" b="1" dirty="0">
                <a:solidFill>
                  <a:schemeClr val="bg1"/>
                </a:solidFill>
              </a:rPr>
              <a:t>How can it help us feel good?</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36790"/>
          <a:stretch/>
        </p:blipFill>
        <p:spPr>
          <a:xfrm>
            <a:off x="539750" y="2481337"/>
            <a:ext cx="2194471" cy="4404047"/>
          </a:xfrm>
          <a:prstGeom prst="rect">
            <a:avLst/>
          </a:prstGeom>
        </p:spPr>
      </p:pic>
    </p:spTree>
    <p:extLst>
      <p:ext uri="{BB962C8B-B14F-4D97-AF65-F5344CB8AC3E}">
        <p14:creationId xmlns:p14="http://schemas.microsoft.com/office/powerpoint/2010/main" val="4827052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500"/>
                                        <p:tgtEl>
                                          <p:spTgt spid="5"/>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out)">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32"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out)">
                                      <p:cBhvr>
                                        <p:cTn id="15" dur="500"/>
                                        <p:tgtEl>
                                          <p:spTgt spid="6"/>
                                        </p:tgtEl>
                                      </p:cBhvr>
                                    </p:animEffect>
                                  </p:childTnLst>
                                </p:cTn>
                              </p:par>
                              <p:par>
                                <p:cTn id="16" presetID="6" presetClass="entr" presetSubtype="32" fill="hold" grpId="0" nodeType="withEffect">
                                  <p:stCondLst>
                                    <p:cond delay="0"/>
                                  </p:stCondLst>
                                  <p:childTnLst>
                                    <p:set>
                                      <p:cBhvr>
                                        <p:cTn id="17" dur="1" fill="hold">
                                          <p:stCondLst>
                                            <p:cond delay="0"/>
                                          </p:stCondLst>
                                        </p:cTn>
                                        <p:tgtEl>
                                          <p:spTgt spid="12294"/>
                                        </p:tgtEl>
                                        <p:attrNameLst>
                                          <p:attrName>style.visibility</p:attrName>
                                        </p:attrNameLst>
                                      </p:cBhvr>
                                      <p:to>
                                        <p:strVal val="visible"/>
                                      </p:to>
                                    </p:set>
                                    <p:animEffect transition="in" filter="circle(out)">
                                      <p:cBhvr>
                                        <p:cTn id="18"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2" grpId="0"/>
      <p:bldP spid="1229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91BC09FE-275B-4CE8-BF2B-17AC6576BBDF}"/>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92B386CD-08D6-4355-8308-2B9745F985E2}"/>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3796"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Success Criteria</a:t>
            </a:r>
          </a:p>
        </p:txBody>
      </p:sp>
      <p:sp>
        <p:nvSpPr>
          <p:cNvPr id="33797"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spcBef>
                <a:spcPct val="0"/>
              </a:spcBef>
              <a:buFontTx/>
              <a:buNone/>
            </a:pPr>
            <a:r>
              <a:rPr lang="en-US" altLang="en-US" sz="3600" b="1" dirty="0">
                <a:solidFill>
                  <a:schemeClr val="tx1"/>
                </a:solidFill>
              </a:rPr>
              <a:t>Aim</a:t>
            </a:r>
          </a:p>
        </p:txBody>
      </p:sp>
      <p:sp>
        <p:nvSpPr>
          <p:cNvPr id="33798" name="Content Placeholder 15"/>
          <p:cNvSpPr>
            <a:spLocks noGrp="1" noChangeArrowheads="1"/>
          </p:cNvSpPr>
          <p:nvPr>
            <p:ph idx="1"/>
          </p:nvPr>
        </p:nvSpPr>
        <p:spPr>
          <a:xfrm>
            <a:off x="628650" y="1127125"/>
            <a:ext cx="7886700" cy="1409700"/>
          </a:xfrm>
        </p:spPr>
        <p:txBody>
          <a:bodyPr>
            <a:normAutofit/>
          </a:bodyPr>
          <a:lstStyle/>
          <a:p>
            <a:pPr eaLnBrk="1" hangingPunct="1"/>
            <a:r>
              <a:rPr lang="en-GB" altLang="en-US" smtClean="0">
                <a:latin typeface="Twinkl" pitchFamily="2" charset="0"/>
              </a:rPr>
              <a:t>I understand how happy thoughts can make me feel better.</a:t>
            </a:r>
          </a:p>
        </p:txBody>
      </p:sp>
      <p:sp>
        <p:nvSpPr>
          <p:cNvPr id="20" name="Content Placeholder 15">
            <a:extLst>
              <a:ext uri="{FF2B5EF4-FFF2-40B4-BE49-F238E27FC236}">
                <a16:creationId xmlns:a16="http://schemas.microsoft.com/office/drawing/2014/main" id="{11E2993C-8922-4B4D-8EF7-92BD4E483280}"/>
              </a:ext>
            </a:extLst>
          </p:cNvPr>
          <p:cNvSpPr txBox="1">
            <a:spLocks/>
          </p:cNvSpPr>
          <p:nvPr/>
        </p:nvSpPr>
        <p:spPr>
          <a:xfrm>
            <a:off x="628650" y="3467100"/>
            <a:ext cx="7886700" cy="2655888"/>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mn-lt"/>
              </a:rPr>
              <a:t>I can describe different emotions and consider how to deal with different feelings.</a:t>
            </a:r>
          </a:p>
          <a:p>
            <a:pPr fontAlgn="auto">
              <a:spcAft>
                <a:spcPts val="0"/>
              </a:spcAft>
              <a:defRPr/>
            </a:pPr>
            <a:r>
              <a:rPr lang="en-GB" dirty="0">
                <a:latin typeface="+mn-lt"/>
              </a:rPr>
              <a:t>I can identify positive and negative thoughts.</a:t>
            </a:r>
          </a:p>
          <a:p>
            <a:pPr fontAlgn="auto">
              <a:spcAft>
                <a:spcPts val="0"/>
              </a:spcAft>
              <a:defRPr/>
            </a:pPr>
            <a:r>
              <a:rPr lang="en-GB" dirty="0">
                <a:latin typeface="+mn-lt"/>
              </a:rPr>
              <a:t>I can think of different, more positive ways, to think about things.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p:nvSpPr>
        <p:spPr>
          <a:xfrm>
            <a:off x="3923928" y="3032956"/>
            <a:ext cx="1296144"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291</TotalTime>
  <Words>1190</Words>
  <Application>Microsoft Office PowerPoint</Application>
  <PresentationFormat>On-screen Show (4:3)</PresentationFormat>
  <Paragraphs>111</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Twinkl</vt:lpstr>
      <vt:lpstr>Arial</vt:lpstr>
      <vt:lpstr>Sassoon Infant Rg</vt:lpstr>
      <vt:lpstr>Tuffy-TTF</vt:lpstr>
      <vt:lpstr>Office Theme</vt:lpstr>
      <vt:lpstr>PowerPoint Presentation</vt:lpstr>
      <vt:lpstr>PowerPoint Presentation</vt:lpstr>
      <vt:lpstr>The Big Questions</vt:lpstr>
      <vt:lpstr>What is positive thinking?</vt:lpstr>
      <vt:lpstr>Reconnecting</vt:lpstr>
      <vt:lpstr>Think a Happy Thought</vt:lpstr>
      <vt:lpstr>Exploring</vt:lpstr>
      <vt:lpstr>What Is Positive Thinking?</vt:lpstr>
      <vt:lpstr>What Is Positive Thinking?</vt:lpstr>
      <vt:lpstr>Positive Thoughts</vt:lpstr>
      <vt:lpstr>Positive Thoughts</vt:lpstr>
      <vt:lpstr>Positive Thoughts</vt:lpstr>
      <vt:lpstr>Think Happy, Feel Happy</vt:lpstr>
      <vt:lpstr>Consolidating</vt:lpstr>
      <vt:lpstr>Every Cloud Has a Silver Lining</vt:lpstr>
      <vt:lpstr>Every Cloud Has a Silver Lining</vt:lpstr>
      <vt:lpstr>Every Cloud Has a Silver Lining</vt:lpstr>
      <vt:lpstr>Every Cloud Has a Silver Lining</vt:lpstr>
      <vt:lpstr>Every Cloud Has a Silver Lining</vt:lpstr>
      <vt:lpstr>Every Cloud Has a Silver Lining</vt:lpstr>
      <vt:lpstr>Reflecting</vt:lpstr>
      <vt:lpstr>Turn That Frown Upside Down!</vt:lpstr>
      <vt:lpstr>Turn That Frown Upside Down!</vt:lpstr>
      <vt:lpstr>The Big Questions</vt:lpstr>
      <vt:lpstr>What is positive thinking?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Liv Robson-Hughes</dc:creator>
  <cp:lastModifiedBy>dohertya</cp:lastModifiedBy>
  <cp:revision>56</cp:revision>
  <dcterms:created xsi:type="dcterms:W3CDTF">2018-07-03T15:22:43Z</dcterms:created>
  <dcterms:modified xsi:type="dcterms:W3CDTF">2021-01-08T13:48:46Z</dcterms:modified>
</cp:coreProperties>
</file>