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A061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1" d="100"/>
          <a:sy n="71" d="100"/>
        </p:scale>
        <p:origin x="5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60C6F51B-692F-497C-94C8-BAC88349E29B}" type="datetimeFigureOut">
              <a:rPr lang="en-GB" smtClean="0"/>
              <a:t>23/03/2020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9AB6EB-3C45-4045-BF74-D2BF585C7A98}" type="slidenum">
              <a:rPr lang="en-GB" smtClean="0"/>
              <a:t>‹#›</a:t>
            </a:fld>
            <a:endParaRPr lang="en-GB"/>
          </a:p>
        </p:txBody>
      </p:sp>
    </p:spTree>
    <p:extLst>
      <p:ext uri="{BB962C8B-B14F-4D97-AF65-F5344CB8AC3E}">
        <p14:creationId xmlns:p14="http://schemas.microsoft.com/office/powerpoint/2010/main" val="17534717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0C6F51B-692F-497C-94C8-BAC88349E29B}" type="datetimeFigureOut">
              <a:rPr lang="en-GB" smtClean="0"/>
              <a:t>23/03/2020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9AB6EB-3C45-4045-BF74-D2BF585C7A98}" type="slidenum">
              <a:rPr lang="en-GB" smtClean="0"/>
              <a:t>‹#›</a:t>
            </a:fld>
            <a:endParaRPr lang="en-GB"/>
          </a:p>
        </p:txBody>
      </p:sp>
    </p:spTree>
    <p:extLst>
      <p:ext uri="{BB962C8B-B14F-4D97-AF65-F5344CB8AC3E}">
        <p14:creationId xmlns:p14="http://schemas.microsoft.com/office/powerpoint/2010/main" val="1343124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0C6F51B-692F-497C-94C8-BAC88349E29B}" type="datetimeFigureOut">
              <a:rPr lang="en-GB" smtClean="0"/>
              <a:t>23/03/2020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9AB6EB-3C45-4045-BF74-D2BF585C7A98}" type="slidenum">
              <a:rPr lang="en-GB" smtClean="0"/>
              <a:t>‹#›</a:t>
            </a:fld>
            <a:endParaRPr lang="en-GB"/>
          </a:p>
        </p:txBody>
      </p:sp>
    </p:spTree>
    <p:extLst>
      <p:ext uri="{BB962C8B-B14F-4D97-AF65-F5344CB8AC3E}">
        <p14:creationId xmlns:p14="http://schemas.microsoft.com/office/powerpoint/2010/main" val="29173773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0C6F51B-692F-497C-94C8-BAC88349E29B}" type="datetimeFigureOut">
              <a:rPr lang="en-GB" smtClean="0"/>
              <a:t>23/03/2020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19AB6EB-3C45-4045-BF74-D2BF585C7A98}" type="slidenum">
              <a:rPr lang="en-GB" smtClean="0"/>
              <a:t>‹#›</a:t>
            </a:fld>
            <a:endParaRPr lang="en-GB"/>
          </a:p>
        </p:txBody>
      </p:sp>
    </p:spTree>
    <p:extLst>
      <p:ext uri="{BB962C8B-B14F-4D97-AF65-F5344CB8AC3E}">
        <p14:creationId xmlns:p14="http://schemas.microsoft.com/office/powerpoint/2010/main" val="36245920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0C6F51B-692F-497C-94C8-BAC88349E29B}" type="datetimeFigureOut">
              <a:rPr lang="en-GB" smtClean="0"/>
              <a:t>23/03/2020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19AB6EB-3C45-4045-BF74-D2BF585C7A98}" type="slidenum">
              <a:rPr lang="en-GB" smtClean="0"/>
              <a:t>‹#›</a:t>
            </a:fld>
            <a:endParaRPr lang="en-GB"/>
          </a:p>
        </p:txBody>
      </p:sp>
    </p:spTree>
    <p:extLst>
      <p:ext uri="{BB962C8B-B14F-4D97-AF65-F5344CB8AC3E}">
        <p14:creationId xmlns:p14="http://schemas.microsoft.com/office/powerpoint/2010/main" val="1337515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0C6F51B-692F-497C-94C8-BAC88349E29B}" type="datetimeFigureOut">
              <a:rPr lang="en-GB" smtClean="0"/>
              <a:t>23/03/2020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19AB6EB-3C45-4045-BF74-D2BF585C7A98}" type="slidenum">
              <a:rPr lang="en-GB" smtClean="0"/>
              <a:t>‹#›</a:t>
            </a:fld>
            <a:endParaRPr lang="en-GB"/>
          </a:p>
        </p:txBody>
      </p:sp>
    </p:spTree>
    <p:extLst>
      <p:ext uri="{BB962C8B-B14F-4D97-AF65-F5344CB8AC3E}">
        <p14:creationId xmlns:p14="http://schemas.microsoft.com/office/powerpoint/2010/main" val="31881575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0C6F51B-692F-497C-94C8-BAC88349E29B}" type="datetimeFigureOut">
              <a:rPr lang="en-GB" smtClean="0"/>
              <a:t>23/03/2020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19AB6EB-3C45-4045-BF74-D2BF585C7A98}" type="slidenum">
              <a:rPr lang="en-GB" smtClean="0"/>
              <a:t>‹#›</a:t>
            </a:fld>
            <a:endParaRPr lang="en-GB"/>
          </a:p>
        </p:txBody>
      </p:sp>
    </p:spTree>
    <p:extLst>
      <p:ext uri="{BB962C8B-B14F-4D97-AF65-F5344CB8AC3E}">
        <p14:creationId xmlns:p14="http://schemas.microsoft.com/office/powerpoint/2010/main" val="15265186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0C6F51B-692F-497C-94C8-BAC88349E29B}" type="datetimeFigureOut">
              <a:rPr lang="en-GB" smtClean="0"/>
              <a:t>23/03/2020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19AB6EB-3C45-4045-BF74-D2BF585C7A98}" type="slidenum">
              <a:rPr lang="en-GB" smtClean="0"/>
              <a:t>‹#›</a:t>
            </a:fld>
            <a:endParaRPr lang="en-GB"/>
          </a:p>
        </p:txBody>
      </p:sp>
    </p:spTree>
    <p:extLst>
      <p:ext uri="{BB962C8B-B14F-4D97-AF65-F5344CB8AC3E}">
        <p14:creationId xmlns:p14="http://schemas.microsoft.com/office/powerpoint/2010/main" val="37850825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0C6F51B-692F-497C-94C8-BAC88349E29B}" type="datetimeFigureOut">
              <a:rPr lang="en-GB" smtClean="0"/>
              <a:t>23/03/2020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19AB6EB-3C45-4045-BF74-D2BF585C7A98}" type="slidenum">
              <a:rPr lang="en-GB" smtClean="0"/>
              <a:t>‹#›</a:t>
            </a:fld>
            <a:endParaRPr lang="en-GB"/>
          </a:p>
        </p:txBody>
      </p:sp>
    </p:spTree>
    <p:extLst>
      <p:ext uri="{BB962C8B-B14F-4D97-AF65-F5344CB8AC3E}">
        <p14:creationId xmlns:p14="http://schemas.microsoft.com/office/powerpoint/2010/main" val="40905434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0C6F51B-692F-497C-94C8-BAC88349E29B}" type="datetimeFigureOut">
              <a:rPr lang="en-GB" smtClean="0"/>
              <a:t>23/03/2020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9AB6EB-3C45-4045-BF74-D2BF585C7A98}" type="slidenum">
              <a:rPr lang="en-GB" smtClean="0"/>
              <a:t>‹#›</a:t>
            </a:fld>
            <a:endParaRPr lang="en-GB"/>
          </a:p>
        </p:txBody>
      </p:sp>
    </p:spTree>
    <p:extLst>
      <p:ext uri="{BB962C8B-B14F-4D97-AF65-F5344CB8AC3E}">
        <p14:creationId xmlns:p14="http://schemas.microsoft.com/office/powerpoint/2010/main" val="42653516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0C6F51B-692F-497C-94C8-BAC88349E29B}" type="datetimeFigureOut">
              <a:rPr lang="en-GB" smtClean="0"/>
              <a:t>23/03/2020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9AB6EB-3C45-4045-BF74-D2BF585C7A98}" type="slidenum">
              <a:rPr lang="en-GB" smtClean="0"/>
              <a:t>‹#›</a:t>
            </a:fld>
            <a:endParaRPr lang="en-GB"/>
          </a:p>
        </p:txBody>
      </p:sp>
    </p:spTree>
    <p:extLst>
      <p:ext uri="{BB962C8B-B14F-4D97-AF65-F5344CB8AC3E}">
        <p14:creationId xmlns:p14="http://schemas.microsoft.com/office/powerpoint/2010/main" val="40470798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0C6F51B-692F-497C-94C8-BAC88349E29B}" type="datetimeFigureOut">
              <a:rPr lang="en-GB" smtClean="0"/>
              <a:t>23/03/2020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19AB6EB-3C45-4045-BF74-D2BF585C7A98}" type="slidenum">
              <a:rPr lang="en-GB" smtClean="0"/>
              <a:t>‹#›</a:t>
            </a:fld>
            <a:endParaRPr lang="en-GB"/>
          </a:p>
        </p:txBody>
      </p:sp>
    </p:spTree>
    <p:extLst>
      <p:ext uri="{BB962C8B-B14F-4D97-AF65-F5344CB8AC3E}">
        <p14:creationId xmlns:p14="http://schemas.microsoft.com/office/powerpoint/2010/main" val="3707040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713982"/>
          </a:xfrm>
          <a:prstGeom prst="rect">
            <a:avLst/>
          </a:prstGeom>
        </p:spPr>
      </p:pic>
      <p:sp>
        <p:nvSpPr>
          <p:cNvPr id="2" name="Title 1"/>
          <p:cNvSpPr>
            <a:spLocks noGrp="1"/>
          </p:cNvSpPr>
          <p:nvPr>
            <p:ph type="ctrTitle"/>
          </p:nvPr>
        </p:nvSpPr>
        <p:spPr>
          <a:xfrm>
            <a:off x="217713" y="0"/>
            <a:ext cx="4431030" cy="2851871"/>
          </a:xfrm>
          <a:ln w="38100"/>
        </p:spPr>
        <p:style>
          <a:lnRef idx="2">
            <a:schemeClr val="accent6"/>
          </a:lnRef>
          <a:fillRef idx="1">
            <a:schemeClr val="lt1"/>
          </a:fillRef>
          <a:effectRef idx="0">
            <a:schemeClr val="accent6"/>
          </a:effectRef>
          <a:fontRef idx="minor">
            <a:schemeClr val="dk1"/>
          </a:fontRef>
        </p:style>
        <p:txBody>
          <a:bodyPr>
            <a:noAutofit/>
          </a:bodyPr>
          <a:lstStyle/>
          <a:p>
            <a:pPr algn="l">
              <a:spcAft>
                <a:spcPts val="0"/>
              </a:spcAft>
            </a:pPr>
            <a:r>
              <a:rPr lang="en-GB" sz="1100" dirty="0" smtClean="0"/>
              <a:t/>
            </a:r>
            <a:br>
              <a:rPr lang="en-GB" sz="1100" dirty="0" smtClean="0"/>
            </a:br>
            <a:r>
              <a:rPr lang="en-GB" sz="1200" b="1" dirty="0" smtClean="0"/>
              <a:t>Numeracy:</a:t>
            </a:r>
            <a:br>
              <a:rPr lang="en-GB" sz="1200" b="1" dirty="0" smtClean="0"/>
            </a:br>
            <a:r>
              <a:rPr lang="en-GB" sz="1200" b="1" dirty="0" smtClean="0"/>
              <a:t>Number: </a:t>
            </a:r>
            <a:br>
              <a:rPr lang="en-GB" sz="1200" b="1" dirty="0" smtClean="0"/>
            </a:br>
            <a:r>
              <a:rPr lang="en-GB" sz="1200" dirty="0" smtClean="0"/>
              <a:t>Addition and subtraction, partitioning numbers to support addition and subtraction, mental strategies and written methods, known number facts used to support.</a:t>
            </a:r>
            <a:br>
              <a:rPr lang="en-GB" sz="1200" dirty="0" smtClean="0"/>
            </a:br>
            <a:r>
              <a:rPr lang="en-GB" sz="1200" b="1" dirty="0" smtClean="0">
                <a:solidFill>
                  <a:schemeClr val="tx1"/>
                </a:solidFill>
              </a:rPr>
              <a:t>Measures</a:t>
            </a:r>
            <a:r>
              <a:rPr lang="en-GB" sz="1200" dirty="0" smtClean="0">
                <a:solidFill>
                  <a:srgbClr val="FF0000"/>
                </a:solidFill>
              </a:rPr>
              <a:t/>
            </a:r>
            <a:br>
              <a:rPr lang="en-GB" sz="1200" dirty="0" smtClean="0">
                <a:solidFill>
                  <a:srgbClr val="FF0000"/>
                </a:solidFill>
              </a:rPr>
            </a:br>
            <a:r>
              <a:rPr lang="en-GB" sz="1200" b="1" dirty="0" smtClean="0">
                <a:solidFill>
                  <a:schemeClr val="tx1"/>
                </a:solidFill>
              </a:rPr>
              <a:t>Time- </a:t>
            </a:r>
            <a:r>
              <a:rPr lang="en-GB" sz="1200" dirty="0" smtClean="0">
                <a:solidFill>
                  <a:schemeClr val="tx1"/>
                </a:solidFill>
              </a:rPr>
              <a:t>tell and write time, o’clock, half past, quarter to and quarter past and five minute interval for extended learning, links </a:t>
            </a:r>
            <a:r>
              <a:rPr lang="en-GB" sz="1200" dirty="0">
                <a:solidFill>
                  <a:schemeClr val="tx1"/>
                </a:solidFill>
              </a:rPr>
              <a:t>to position and direction (half, quarter, three quarters clockwise, anti-clockwise)</a:t>
            </a:r>
            <a:r>
              <a:rPr lang="en-US" sz="1200" dirty="0" smtClean="0"/>
              <a:t/>
            </a:r>
            <a:br>
              <a:rPr lang="en-US" sz="1200" dirty="0" smtClean="0"/>
            </a:br>
            <a:r>
              <a:rPr lang="en-GB" sz="1200" b="1" dirty="0"/>
              <a:t>Length</a:t>
            </a:r>
            <a:r>
              <a:rPr lang="en-GB" sz="1200" dirty="0"/>
              <a:t> using standard measures: mm/cm/m and recognition of which measure is appropriate for different distances and objects. </a:t>
            </a:r>
            <a:r>
              <a:rPr lang="en-GB" sz="1200" dirty="0" smtClean="0"/>
              <a:t/>
            </a:r>
            <a:br>
              <a:rPr lang="en-GB" sz="1200" dirty="0" smtClean="0"/>
            </a:br>
            <a:r>
              <a:rPr lang="en-GB" sz="1200" b="1" dirty="0" smtClean="0"/>
              <a:t>Mass</a:t>
            </a:r>
            <a:r>
              <a:rPr lang="en-GB" sz="1200" dirty="0"/>
              <a:t>: Using standard weights to support measures- g, kg and use of weighing scales and reading off scales (use alongside balance scales to weigh with greater accuracy</a:t>
            </a:r>
            <a:r>
              <a:rPr lang="en-GB" sz="1200" dirty="0" smtClean="0"/>
              <a:t>)</a:t>
            </a:r>
            <a:br>
              <a:rPr lang="en-GB" sz="1200" dirty="0" smtClean="0"/>
            </a:br>
            <a:r>
              <a:rPr lang="en-GB" sz="1200" b="1" dirty="0" smtClean="0"/>
              <a:t>Volume</a:t>
            </a:r>
            <a:r>
              <a:rPr lang="en-GB" sz="1200" dirty="0" smtClean="0"/>
              <a:t>: Using standard measures: l/ml and recognition of which measure is appropriate and using appropriate apparatus to read l/ml.</a:t>
            </a:r>
            <a:endParaRPr lang="en-GB" sz="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p:txBody>
      </p:sp>
      <p:sp>
        <p:nvSpPr>
          <p:cNvPr id="3" name="Subtitle 2"/>
          <p:cNvSpPr>
            <a:spLocks noGrp="1"/>
          </p:cNvSpPr>
          <p:nvPr>
            <p:ph type="subTitle" idx="1"/>
          </p:nvPr>
        </p:nvSpPr>
        <p:spPr>
          <a:xfrm>
            <a:off x="192732" y="2887447"/>
            <a:ext cx="4587626" cy="1257753"/>
          </a:xfrm>
          <a:ln w="38100"/>
        </p:spPr>
        <p:style>
          <a:lnRef idx="2">
            <a:schemeClr val="accent5"/>
          </a:lnRef>
          <a:fillRef idx="1">
            <a:schemeClr val="lt1"/>
          </a:fillRef>
          <a:effectRef idx="0">
            <a:schemeClr val="accent5"/>
          </a:effectRef>
          <a:fontRef idx="minor">
            <a:schemeClr val="dk1"/>
          </a:fontRef>
        </p:style>
        <p:txBody>
          <a:bodyPr>
            <a:noAutofit/>
          </a:bodyPr>
          <a:lstStyle/>
          <a:p>
            <a:r>
              <a:rPr lang="en-GB" sz="1200" b="1" dirty="0" smtClean="0"/>
              <a:t>Geography: Antarctica</a:t>
            </a:r>
          </a:p>
          <a:p>
            <a:pPr>
              <a:spcBef>
                <a:spcPts val="0"/>
              </a:spcBef>
            </a:pPr>
            <a:r>
              <a:rPr lang="en-GB" sz="1200" dirty="0" smtClean="0"/>
              <a:t>Identify physical/human features (Antarctica, Polar regions). </a:t>
            </a:r>
          </a:p>
          <a:p>
            <a:pPr>
              <a:spcBef>
                <a:spcPts val="0"/>
              </a:spcBef>
            </a:pPr>
            <a:r>
              <a:rPr lang="en-GB" sz="1200" dirty="0" smtClean="0"/>
              <a:t>Link own locale with contrasting locality studied, exploring distance.</a:t>
            </a:r>
          </a:p>
          <a:p>
            <a:pPr>
              <a:spcBef>
                <a:spcPts val="0"/>
              </a:spcBef>
            </a:pPr>
            <a:r>
              <a:rPr lang="en-GB" sz="1200" dirty="0" smtClean="0"/>
              <a:t>Continents and oceans in the World.</a:t>
            </a:r>
          </a:p>
          <a:p>
            <a:pPr>
              <a:spcBef>
                <a:spcPts val="0"/>
              </a:spcBef>
            </a:pPr>
            <a:r>
              <a:rPr lang="en-GB" sz="1200" dirty="0" smtClean="0"/>
              <a:t>Use of secondary sources- researching to source information.</a:t>
            </a:r>
          </a:p>
          <a:p>
            <a:pPr>
              <a:spcBef>
                <a:spcPts val="0"/>
              </a:spcBef>
            </a:pPr>
            <a:r>
              <a:rPr lang="en-GB" sz="1200" dirty="0" smtClean="0"/>
              <a:t>Penguin studies- types of penguins that live in Antarctica- look at how these animals survive (cross curricular links with Science). </a:t>
            </a:r>
          </a:p>
        </p:txBody>
      </p:sp>
      <p:sp>
        <p:nvSpPr>
          <p:cNvPr id="4" name="Rectangle 3"/>
          <p:cNvSpPr/>
          <p:nvPr/>
        </p:nvSpPr>
        <p:spPr>
          <a:xfrm>
            <a:off x="4979127" y="85113"/>
            <a:ext cx="1741714" cy="905170"/>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en-GB" sz="1200" b="1" dirty="0" smtClean="0"/>
              <a:t>Phonics</a:t>
            </a:r>
          </a:p>
          <a:p>
            <a:pPr algn="ctr"/>
            <a:r>
              <a:rPr lang="en-GB" sz="1200" i="1" u="sng" dirty="0" smtClean="0"/>
              <a:t>1.20-1.40 Mon/Wed</a:t>
            </a:r>
          </a:p>
          <a:p>
            <a:pPr algn="ctr"/>
            <a:r>
              <a:rPr lang="en-GB" sz="1200" dirty="0" smtClean="0"/>
              <a:t>Children streamed for phonics sessions</a:t>
            </a:r>
            <a:endParaRPr lang="en-GB" sz="1200" dirty="0"/>
          </a:p>
        </p:txBody>
      </p:sp>
      <p:sp>
        <p:nvSpPr>
          <p:cNvPr id="5" name="Rectangle 4"/>
          <p:cNvSpPr/>
          <p:nvPr/>
        </p:nvSpPr>
        <p:spPr>
          <a:xfrm>
            <a:off x="4979127" y="1064582"/>
            <a:ext cx="1898468" cy="1062446"/>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GB" sz="1200" b="1" dirty="0" smtClean="0"/>
              <a:t>PSHE/SEAL</a:t>
            </a:r>
          </a:p>
          <a:p>
            <a:pPr algn="ctr"/>
            <a:r>
              <a:rPr lang="en-GB" sz="1200" dirty="0" smtClean="0"/>
              <a:t>Going for Goals</a:t>
            </a:r>
          </a:p>
          <a:p>
            <a:pPr algn="ctr"/>
            <a:r>
              <a:rPr lang="en-GB" sz="1200" dirty="0" smtClean="0"/>
              <a:t>Saying ‘no’ is ok. </a:t>
            </a:r>
          </a:p>
          <a:p>
            <a:pPr algn="ctr"/>
            <a:r>
              <a:rPr lang="en-GB" sz="1200" dirty="0" smtClean="0"/>
              <a:t>Online Safety.</a:t>
            </a:r>
          </a:p>
        </p:txBody>
      </p:sp>
      <p:sp>
        <p:nvSpPr>
          <p:cNvPr id="6" name="Rectangle 5"/>
          <p:cNvSpPr/>
          <p:nvPr/>
        </p:nvSpPr>
        <p:spPr>
          <a:xfrm>
            <a:off x="7207979" y="85113"/>
            <a:ext cx="4885409" cy="2443375"/>
          </a:xfrm>
          <a:prstGeom prst="rect">
            <a:avLst/>
          </a:prstGeom>
          <a:ln w="38100">
            <a:solidFill>
              <a:schemeClr val="accent4">
                <a:lumMod val="60000"/>
                <a:lumOff val="4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r>
              <a:rPr lang="en-GB" sz="1200" b="1" dirty="0" smtClean="0"/>
              <a:t>Literacy</a:t>
            </a:r>
          </a:p>
          <a:p>
            <a:pPr algn="ctr"/>
            <a:r>
              <a:rPr lang="en-GB" sz="1200" b="1" dirty="0" smtClean="0"/>
              <a:t>Traditional Tales</a:t>
            </a:r>
          </a:p>
          <a:p>
            <a:pPr algn="ctr"/>
            <a:r>
              <a:rPr lang="en-GB" sz="1200" b="1" dirty="0" smtClean="0"/>
              <a:t>Narrative: </a:t>
            </a:r>
            <a:r>
              <a:rPr lang="en-GB" sz="1200" dirty="0" smtClean="0"/>
              <a:t>detailed character description profiles; settings, wanted poster, alternative endings/stories, fairy tale investigation. </a:t>
            </a:r>
          </a:p>
          <a:p>
            <a:pPr algn="ctr"/>
            <a:r>
              <a:rPr lang="en-GB" sz="1200" b="1" dirty="0" smtClean="0"/>
              <a:t>Reports: </a:t>
            </a:r>
            <a:r>
              <a:rPr lang="en-GB" sz="1200" dirty="0" smtClean="0"/>
              <a:t>Report on Shackleton South Pole Expedition, </a:t>
            </a:r>
            <a:r>
              <a:rPr lang="en-GB" sz="1200" dirty="0" err="1" smtClean="0"/>
              <a:t>inc.</a:t>
            </a:r>
            <a:r>
              <a:rPr lang="en-GB" sz="1200" dirty="0" smtClean="0"/>
              <a:t> dictionary work and glossaries. </a:t>
            </a:r>
          </a:p>
          <a:p>
            <a:pPr algn="ctr"/>
            <a:r>
              <a:rPr lang="en-GB" sz="1200" b="1" dirty="0" smtClean="0"/>
              <a:t>Instructions</a:t>
            </a:r>
            <a:r>
              <a:rPr lang="en-GB" sz="1200" dirty="0" smtClean="0"/>
              <a:t> and ‘Top Tips’ for an Antarctic explorer- cause and effect conjunctions. </a:t>
            </a:r>
            <a:endParaRPr lang="en-GB" sz="1200" dirty="0"/>
          </a:p>
          <a:p>
            <a:pPr algn="ctr"/>
            <a:r>
              <a:rPr lang="en-GB" sz="1200" b="1" dirty="0" smtClean="0"/>
              <a:t>SPAG</a:t>
            </a:r>
          </a:p>
          <a:p>
            <a:pPr algn="ctr"/>
            <a:r>
              <a:rPr lang="en-GB" sz="1200" dirty="0" smtClean="0"/>
              <a:t>taken from NC English Appendix and covered as planned by individual class teachers to meet needs of class. Year Two Common Exception Words and Year Two spelling patterns taken from NC 2014 (pages 45 to 48)</a:t>
            </a:r>
          </a:p>
          <a:p>
            <a:pPr algn="ctr"/>
            <a:r>
              <a:rPr lang="en-GB" sz="1200" dirty="0" smtClean="0"/>
              <a:t> Grammar: requirements set out on page 65/66 of NC English Appendix.</a:t>
            </a:r>
            <a:endParaRPr lang="en-GB" sz="1200" b="1" dirty="0" smtClean="0"/>
          </a:p>
        </p:txBody>
      </p:sp>
      <p:sp>
        <p:nvSpPr>
          <p:cNvPr id="7" name="Rectangle 6"/>
          <p:cNvSpPr/>
          <p:nvPr/>
        </p:nvSpPr>
        <p:spPr>
          <a:xfrm>
            <a:off x="286203" y="4216351"/>
            <a:ext cx="4258490" cy="1175182"/>
          </a:xfrm>
          <a:prstGeom prst="rect">
            <a:avLst/>
          </a:prstGeom>
          <a:ln w="38100"/>
        </p:spPr>
        <p:style>
          <a:lnRef idx="2">
            <a:schemeClr val="accent2"/>
          </a:lnRef>
          <a:fillRef idx="1">
            <a:schemeClr val="lt1"/>
          </a:fillRef>
          <a:effectRef idx="0">
            <a:schemeClr val="accent2"/>
          </a:effectRef>
          <a:fontRef idx="minor">
            <a:schemeClr val="dk1"/>
          </a:fontRef>
        </p:style>
        <p:txBody>
          <a:bodyPr rtlCol="0" anchor="ctr"/>
          <a:lstStyle/>
          <a:p>
            <a:pPr algn="ctr"/>
            <a:r>
              <a:rPr lang="en-GB" sz="1200" b="1" dirty="0" smtClean="0"/>
              <a:t>PE</a:t>
            </a:r>
          </a:p>
          <a:p>
            <a:r>
              <a:rPr lang="en-GB" sz="1200" dirty="0"/>
              <a:t>Gymnastics: Balance, co-ordination and agility on the floor and using apparatus.</a:t>
            </a:r>
          </a:p>
          <a:p>
            <a:r>
              <a:rPr lang="en-GB" sz="1200" dirty="0"/>
              <a:t>Includes extra PE sessions with sports coach, Mr Thorpe- defending and attacking, throwing and catching skills accessed via team games.  </a:t>
            </a:r>
          </a:p>
        </p:txBody>
      </p:sp>
      <p:sp>
        <p:nvSpPr>
          <p:cNvPr id="8" name="Rectangle 7"/>
          <p:cNvSpPr/>
          <p:nvPr/>
        </p:nvSpPr>
        <p:spPr>
          <a:xfrm>
            <a:off x="217713" y="5445019"/>
            <a:ext cx="4493625" cy="1167041"/>
          </a:xfrm>
          <a:prstGeom prst="rect">
            <a:avLst/>
          </a:prstGeom>
          <a:ln w="3810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1200" b="1" dirty="0" smtClean="0"/>
              <a:t>RE:</a:t>
            </a:r>
          </a:p>
          <a:p>
            <a:pPr algn="ctr"/>
            <a:r>
              <a:rPr lang="en-GB" sz="1200" b="1" dirty="0" smtClean="0"/>
              <a:t>Rules and Routines</a:t>
            </a:r>
          </a:p>
          <a:p>
            <a:pPr algn="ctr"/>
            <a:r>
              <a:rPr lang="en-GB" sz="1200" dirty="0" smtClean="0"/>
              <a:t>Ten Commandments (Christianity and Judaism), Shabbat (Judaism), The Five Pillars (Judaism) </a:t>
            </a:r>
          </a:p>
          <a:p>
            <a:pPr algn="ctr"/>
            <a:r>
              <a:rPr lang="en-GB" sz="1200" dirty="0" smtClean="0"/>
              <a:t>The Five K’s (Sikhism)</a:t>
            </a:r>
          </a:p>
          <a:p>
            <a:pPr algn="ctr"/>
            <a:r>
              <a:rPr lang="en-GB" sz="1200" dirty="0" smtClean="0"/>
              <a:t>Making decisions (humanism) </a:t>
            </a:r>
          </a:p>
        </p:txBody>
      </p:sp>
      <p:sp>
        <p:nvSpPr>
          <p:cNvPr id="9" name="Rectangle 8"/>
          <p:cNvSpPr/>
          <p:nvPr/>
        </p:nvSpPr>
        <p:spPr>
          <a:xfrm>
            <a:off x="4935000" y="3327258"/>
            <a:ext cx="3178628" cy="915808"/>
          </a:xfrm>
          <a:prstGeom prst="rect">
            <a:avLst/>
          </a:prstGeom>
          <a:ln w="38100"/>
        </p:spPr>
        <p:style>
          <a:lnRef idx="2">
            <a:schemeClr val="accent6"/>
          </a:lnRef>
          <a:fillRef idx="1">
            <a:schemeClr val="lt1"/>
          </a:fillRef>
          <a:effectRef idx="0">
            <a:schemeClr val="accent6"/>
          </a:effectRef>
          <a:fontRef idx="minor">
            <a:schemeClr val="dk1"/>
          </a:fontRef>
        </p:style>
        <p:txBody>
          <a:bodyPr rtlCol="0" anchor="ctr"/>
          <a:lstStyle/>
          <a:p>
            <a:pPr algn="ctr"/>
            <a:r>
              <a:rPr lang="en-GB" sz="1200" b="1" dirty="0" smtClean="0"/>
              <a:t>Music:</a:t>
            </a:r>
          </a:p>
          <a:p>
            <a:pPr algn="ctr"/>
            <a:r>
              <a:rPr lang="en-GB" sz="1200" b="1" dirty="0" smtClean="0"/>
              <a:t>Exploring pulse , rhythm: </a:t>
            </a:r>
          </a:p>
          <a:p>
            <a:pPr algn="ctr"/>
            <a:r>
              <a:rPr lang="en-GB" sz="1200" dirty="0" smtClean="0"/>
              <a:t>Replicate pulse and rhythm</a:t>
            </a:r>
          </a:p>
          <a:p>
            <a:pPr algn="ctr"/>
            <a:r>
              <a:rPr lang="en-GB" sz="1200" dirty="0" smtClean="0"/>
              <a:t>Call and respond activities</a:t>
            </a:r>
          </a:p>
        </p:txBody>
      </p:sp>
      <p:sp>
        <p:nvSpPr>
          <p:cNvPr id="10" name="Rectangle 9"/>
          <p:cNvSpPr/>
          <p:nvPr/>
        </p:nvSpPr>
        <p:spPr>
          <a:xfrm>
            <a:off x="8361486" y="2563805"/>
            <a:ext cx="3500847" cy="852250"/>
          </a:xfrm>
          <a:prstGeom prst="rect">
            <a:avLst/>
          </a:prstGeom>
          <a:ln w="38100">
            <a:solidFill>
              <a:srgbClr val="FF0000"/>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GB" sz="1200" b="1" dirty="0" smtClean="0"/>
              <a:t>History:</a:t>
            </a:r>
          </a:p>
          <a:p>
            <a:pPr algn="ctr"/>
            <a:r>
              <a:rPr lang="en-GB" sz="1200" dirty="0" smtClean="0"/>
              <a:t>Understand the lives of significant men, women and children drawn from the history of Britain and </a:t>
            </a:r>
            <a:r>
              <a:rPr lang="en-GB" sz="1200" dirty="0" err="1" smtClean="0"/>
              <a:t>te</a:t>
            </a:r>
            <a:r>
              <a:rPr lang="en-GB" sz="1200" dirty="0" smtClean="0"/>
              <a:t> wider world- Shackleton and other explorers. </a:t>
            </a:r>
            <a:endParaRPr lang="en-GB" sz="1200" dirty="0"/>
          </a:p>
        </p:txBody>
      </p:sp>
      <p:sp>
        <p:nvSpPr>
          <p:cNvPr id="11" name="Rectangle 10"/>
          <p:cNvSpPr/>
          <p:nvPr/>
        </p:nvSpPr>
        <p:spPr>
          <a:xfrm>
            <a:off x="4850911" y="4420774"/>
            <a:ext cx="3346806" cy="2020722"/>
          </a:xfrm>
          <a:prstGeom prst="rect">
            <a:avLst/>
          </a:prstGeom>
          <a:ln w="38100"/>
        </p:spPr>
        <p:style>
          <a:lnRef idx="2">
            <a:schemeClr val="accent4"/>
          </a:lnRef>
          <a:fillRef idx="1">
            <a:schemeClr val="lt1"/>
          </a:fillRef>
          <a:effectRef idx="0">
            <a:schemeClr val="accent4"/>
          </a:effectRef>
          <a:fontRef idx="minor">
            <a:schemeClr val="dk1"/>
          </a:fontRef>
        </p:style>
        <p:txBody>
          <a:bodyPr rtlCol="0" anchor="ctr"/>
          <a:lstStyle/>
          <a:p>
            <a:pPr algn="ctr"/>
            <a:r>
              <a:rPr lang="en-GB" sz="1200" b="1" dirty="0" smtClean="0"/>
              <a:t>Art: </a:t>
            </a:r>
          </a:p>
          <a:p>
            <a:pPr algn="ctr"/>
            <a:r>
              <a:rPr lang="en-GB" sz="1200" dirty="0" smtClean="0"/>
              <a:t>Try out tools and techniques and apply these materials and processes</a:t>
            </a:r>
          </a:p>
          <a:p>
            <a:pPr algn="ctr"/>
            <a:r>
              <a:rPr lang="en-GB" sz="1200" dirty="0" smtClean="0"/>
              <a:t>Represent observations, ideas and feelings, and design and making images and artefacts. </a:t>
            </a:r>
          </a:p>
          <a:p>
            <a:pPr algn="ctr"/>
            <a:r>
              <a:rPr lang="en-GB" sz="1200" dirty="0" smtClean="0"/>
              <a:t>Visual and tactile element, including colour pattern and texture, line and tone, shape, form and space. </a:t>
            </a:r>
          </a:p>
          <a:p>
            <a:pPr algn="ctr"/>
            <a:r>
              <a:rPr lang="en-GB" sz="1200" dirty="0" smtClean="0"/>
              <a:t>Working on their own clay to produce model of penguins: design, make, evaluate, technical knowledge. </a:t>
            </a:r>
          </a:p>
        </p:txBody>
      </p:sp>
      <p:sp>
        <p:nvSpPr>
          <p:cNvPr id="12" name="Rectangle 11"/>
          <p:cNvSpPr/>
          <p:nvPr/>
        </p:nvSpPr>
        <p:spPr>
          <a:xfrm>
            <a:off x="17203014" y="9045530"/>
            <a:ext cx="3196046" cy="2006282"/>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endParaRPr lang="en-GB"/>
          </a:p>
        </p:txBody>
      </p:sp>
      <p:sp>
        <p:nvSpPr>
          <p:cNvPr id="13" name="TextBox 12"/>
          <p:cNvSpPr txBox="1"/>
          <p:nvPr/>
        </p:nvSpPr>
        <p:spPr>
          <a:xfrm>
            <a:off x="4933466" y="2201327"/>
            <a:ext cx="2750822" cy="1138773"/>
          </a:xfrm>
          <a:prstGeom prst="rect">
            <a:avLst/>
          </a:prstGeom>
          <a:noFill/>
        </p:spPr>
        <p:txBody>
          <a:bodyPr wrap="square" rtlCol="0">
            <a:spAutoFit/>
          </a:bodyPr>
          <a:lstStyle/>
          <a:p>
            <a:pPr algn="ctr"/>
            <a:r>
              <a:rPr lang="en-GB" sz="2800" b="1" i="1" dirty="0" smtClean="0">
                <a:solidFill>
                  <a:srgbClr val="002060"/>
                </a:solidFill>
              </a:rPr>
              <a:t>Antarctica: </a:t>
            </a:r>
          </a:p>
          <a:p>
            <a:pPr algn="ctr"/>
            <a:r>
              <a:rPr lang="en-GB" sz="2000" b="1" i="1" dirty="0" smtClean="0">
                <a:solidFill>
                  <a:srgbClr val="2A0611"/>
                </a:solidFill>
              </a:rPr>
              <a:t>Famous People</a:t>
            </a:r>
          </a:p>
          <a:p>
            <a:pPr algn="ctr"/>
            <a:r>
              <a:rPr lang="en-GB" sz="2000" b="1" i="1" dirty="0" smtClean="0">
                <a:solidFill>
                  <a:srgbClr val="2A0611"/>
                </a:solidFill>
              </a:rPr>
              <a:t>Spring 1</a:t>
            </a:r>
            <a:endParaRPr lang="en-GB" sz="2000" b="1" i="1" dirty="0">
              <a:solidFill>
                <a:srgbClr val="2A0611"/>
              </a:solidFill>
            </a:endParaRPr>
          </a:p>
        </p:txBody>
      </p:sp>
      <p:sp>
        <p:nvSpPr>
          <p:cNvPr id="15" name="Text Box 8"/>
          <p:cNvSpPr txBox="1">
            <a:spLocks noChangeArrowheads="1"/>
          </p:cNvSpPr>
          <p:nvPr/>
        </p:nvSpPr>
        <p:spPr bwMode="auto">
          <a:xfrm>
            <a:off x="8482578" y="4828696"/>
            <a:ext cx="3490684" cy="1699460"/>
          </a:xfrm>
          <a:prstGeom prst="rect">
            <a:avLst/>
          </a:prstGeom>
          <a:solidFill>
            <a:schemeClr val="bg1"/>
          </a:solidFill>
          <a:ln w="28575">
            <a:solidFill>
              <a:srgbClr val="FFFF00"/>
            </a:solidFill>
            <a:miter lim="800000"/>
            <a:headEnd/>
            <a:tailEnd/>
          </a:ln>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ts val="800"/>
              </a:spcAft>
              <a:buClrTx/>
              <a:buSzTx/>
              <a:buFontTx/>
              <a:buNone/>
              <a:tabLst/>
            </a:pPr>
            <a:r>
              <a:rPr kumimoji="0" lang="en-GB" altLang="en-US" sz="1200" b="1" i="1" u="none" strike="noStrike" cap="none" normalizeH="0" baseline="0" dirty="0" smtClean="0">
                <a:ln>
                  <a:noFill/>
                </a:ln>
                <a:effectLst/>
              </a:rPr>
              <a:t>Science:</a:t>
            </a:r>
            <a:r>
              <a:rPr lang="en-GB" altLang="en-US" sz="1100" dirty="0">
                <a:solidFill>
                  <a:srgbClr val="000000"/>
                </a:solidFill>
                <a:latin typeface="Times New Roman" panose="02020603050405020304" pitchFamily="18" charset="0"/>
              </a:rPr>
              <a:t> </a:t>
            </a:r>
            <a:r>
              <a:rPr lang="en-GB" sz="1200" b="1" dirty="0" smtClean="0"/>
              <a:t>Animals </a:t>
            </a:r>
            <a:r>
              <a:rPr lang="en-GB" sz="1200" b="1" dirty="0"/>
              <a:t>including humans:       </a:t>
            </a:r>
            <a:r>
              <a:rPr lang="en-GB" sz="1200" b="1" dirty="0" smtClean="0"/>
              <a:t>                                       </a:t>
            </a:r>
            <a:r>
              <a:rPr lang="en-GB" sz="1200" dirty="0"/>
              <a:t>-identifying different animals and naming them                                                                      -What do animals and humans need to survive?                                                                    -Importance of diet and exercise on human body.</a:t>
            </a:r>
          </a:p>
          <a:p>
            <a:r>
              <a:rPr lang="en-GB" sz="1200" b="1" dirty="0" smtClean="0"/>
              <a:t>Investigate: </a:t>
            </a:r>
            <a:r>
              <a:rPr lang="en-GB" sz="1200" dirty="0" smtClean="0"/>
              <a:t>Have the tallest people in our class got the biggest feet? </a:t>
            </a:r>
          </a:p>
          <a:p>
            <a:r>
              <a:rPr lang="en-GB" sz="1200" dirty="0" smtClean="0"/>
              <a:t>How clean are your hands? (bread experiment) </a:t>
            </a:r>
          </a:p>
          <a:p>
            <a:r>
              <a:rPr lang="en-GB" sz="1200" dirty="0"/>
              <a:t>Heart rate and exercise.</a:t>
            </a:r>
          </a:p>
          <a:p>
            <a:endParaRPr lang="en-GB" sz="1200" dirty="0" smtClean="0"/>
          </a:p>
          <a:p>
            <a:endParaRPr lang="en-GB" sz="1200" dirty="0" smtClean="0"/>
          </a:p>
          <a:p>
            <a:endParaRPr lang="en-GB" sz="1200" dirty="0"/>
          </a:p>
          <a:p>
            <a:pPr marL="0" marR="0" lvl="0" indent="0" algn="l" defTabSz="914400" rtl="0" eaLnBrk="0" fontAlgn="base" latinLnBrk="0" hangingPunct="0">
              <a:lnSpc>
                <a:spcPct val="100000"/>
              </a:lnSpc>
              <a:spcBef>
                <a:spcPct val="0"/>
              </a:spcBef>
              <a:spcAft>
                <a:spcPts val="800"/>
              </a:spcAft>
              <a:buClrTx/>
              <a:buSzTx/>
              <a:buFontTx/>
              <a:buNone/>
              <a:tabLst/>
            </a:pPr>
            <a:endParaRPr kumimoji="0" lang="en-GB" altLang="en-US" sz="1100" b="1" i="1" u="none" strike="noStrike" cap="none" normalizeH="0" baseline="0" dirty="0" smtClean="0">
              <a:ln>
                <a:noFill/>
              </a:ln>
              <a:solidFill>
                <a:srgbClr val="0000FF"/>
              </a:solidFill>
              <a:effectLst/>
              <a:latin typeface="Times New Roman" panose="02020603050405020304" pitchFamily="18" charset="0"/>
            </a:endParaRPr>
          </a:p>
          <a:p>
            <a:pPr marL="0" marR="0" lvl="0" indent="0" algn="l" defTabSz="914400" rtl="0" eaLnBrk="0" fontAlgn="base" latinLnBrk="0" hangingPunct="0">
              <a:lnSpc>
                <a:spcPct val="100000"/>
              </a:lnSpc>
              <a:spcBef>
                <a:spcPct val="0"/>
              </a:spcBef>
              <a:spcAft>
                <a:spcPts val="800"/>
              </a:spcAft>
              <a:buClrTx/>
              <a:buSzTx/>
              <a:buFontTx/>
              <a:buNone/>
              <a:tabLst/>
            </a:pPr>
            <a:r>
              <a:rPr kumimoji="0" lang="en-GB" altLang="en-US" sz="1100" b="0" i="1" u="none" strike="noStrike" cap="none" normalizeH="0" baseline="0" dirty="0" smtClean="0">
                <a:ln>
                  <a:noFill/>
                </a:ln>
                <a:solidFill>
                  <a:schemeClr val="tx1"/>
                </a:solidFill>
                <a:effectLst/>
                <a:latin typeface="Calibri" panose="020F0502020204030204" pitchFamily="34" charset="0"/>
              </a:rPr>
              <a:t> </a:t>
            </a: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17" name="Rectangle 16"/>
          <p:cNvSpPr/>
          <p:nvPr/>
        </p:nvSpPr>
        <p:spPr>
          <a:xfrm>
            <a:off x="8397828" y="3497020"/>
            <a:ext cx="3594060" cy="1296359"/>
          </a:xfrm>
          <a:prstGeom prst="rect">
            <a:avLst/>
          </a:prstGeom>
          <a:solidFill>
            <a:schemeClr val="bg1"/>
          </a:solidFill>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200" b="1" dirty="0" smtClean="0">
                <a:solidFill>
                  <a:schemeClr val="tx1"/>
                </a:solidFill>
              </a:rPr>
              <a:t>ICT- Programming</a:t>
            </a:r>
          </a:p>
          <a:p>
            <a:r>
              <a:rPr lang="en-GB" sz="1200" dirty="0" smtClean="0">
                <a:solidFill>
                  <a:schemeClr val="tx1"/>
                </a:solidFill>
              </a:rPr>
              <a:t>Retrieval and storage of information:</a:t>
            </a:r>
          </a:p>
          <a:p>
            <a:r>
              <a:rPr lang="en-GB" sz="1200" dirty="0" smtClean="0">
                <a:solidFill>
                  <a:schemeClr val="tx1"/>
                </a:solidFill>
              </a:rPr>
              <a:t>Using secondary sources to research information on ‘explorers’ relating to Antarctica topic. </a:t>
            </a:r>
          </a:p>
          <a:p>
            <a:r>
              <a:rPr lang="en-GB" sz="1200" dirty="0" smtClean="0">
                <a:solidFill>
                  <a:schemeClr val="tx1"/>
                </a:solidFill>
              </a:rPr>
              <a:t>Use appropriate apps and software packages to store and save information in order to edit and manipulate text, adding images, etc. as appropriate</a:t>
            </a:r>
            <a:r>
              <a:rPr lang="en-GB" sz="1200" b="1" dirty="0" smtClean="0">
                <a:solidFill>
                  <a:schemeClr val="tx1"/>
                </a:solidFill>
              </a:rPr>
              <a:t>. </a:t>
            </a:r>
          </a:p>
        </p:txBody>
      </p:sp>
    </p:spTree>
    <p:extLst>
      <p:ext uri="{BB962C8B-B14F-4D97-AF65-F5344CB8AC3E}">
        <p14:creationId xmlns:p14="http://schemas.microsoft.com/office/powerpoint/2010/main" val="297889741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322</TotalTime>
  <Words>491</Words>
  <Application>Microsoft Office PowerPoint</Application>
  <PresentationFormat>Widescreen</PresentationFormat>
  <Paragraphs>57</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Times New Roman</vt:lpstr>
      <vt:lpstr>Office Theme</vt:lpstr>
      <vt:lpstr> Numeracy: Number:  Addition and subtraction, partitioning numbers to support addition and subtraction, mental strategies and written methods, known number facts used to support. Measures Time- tell and write time, o’clock, half past, quarter to and quarter past and five minute interval for extended learning, links to position and direction (half, quarter, three quarters clockwise, anti-clockwise) Length using standard measures: mm/cm/m and recognition of which measure is appropriate for different distances and objects.  Mass: Using standard weights to support measures- g, kg and use of weighing scales and reading off scales (use alongside balance scales to weigh with greater accuracy) Volume: Using standard measures: l/ml and recognition of which measure is appropriate and using appropriate apparatus to read l/ml.</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Numeracy: Number Numbers and their place value including problem solving, addition and subtraction involving understanding of addition as a commutative.  Measurement Length- measuring objects in cm and m, correctly identifying which measurements</dc:title>
  <dc:creator>home</dc:creator>
  <cp:lastModifiedBy>home</cp:lastModifiedBy>
  <cp:revision>28</cp:revision>
  <cp:lastPrinted>2020-02-05T08:44:08Z</cp:lastPrinted>
  <dcterms:created xsi:type="dcterms:W3CDTF">2020-01-29T10:43:12Z</dcterms:created>
  <dcterms:modified xsi:type="dcterms:W3CDTF">2020-03-23T14:28:12Z</dcterms:modified>
</cp:coreProperties>
</file>