
<file path=[Content_Types].xml><?xml version="1.0" encoding="utf-8"?>
<Types xmlns="http://schemas.openxmlformats.org/package/2006/content-types">
  <Default Extension="jpeg" ContentType="image/jpeg"/>
  <Default Extension="jpg" ContentType="image/jpeg"/>
  <Default Extension="mov" ContentType="video/quicktime"/>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7"/>
  </p:notesMasterIdLst>
  <p:handoutMasterIdLst>
    <p:handoutMasterId r:id="rId38"/>
  </p:handoutMasterIdLst>
  <p:sldIdLst>
    <p:sldId id="266" r:id="rId2"/>
    <p:sldId id="267" r:id="rId3"/>
    <p:sldId id="295" r:id="rId4"/>
    <p:sldId id="268" r:id="rId5"/>
    <p:sldId id="296" r:id="rId6"/>
    <p:sldId id="297" r:id="rId7"/>
    <p:sldId id="298" r:id="rId8"/>
    <p:sldId id="299" r:id="rId9"/>
    <p:sldId id="300" r:id="rId10"/>
    <p:sldId id="301" r:id="rId11"/>
    <p:sldId id="302" r:id="rId12"/>
    <p:sldId id="303" r:id="rId13"/>
    <p:sldId id="304" r:id="rId14"/>
    <p:sldId id="305" r:id="rId15"/>
    <p:sldId id="306" r:id="rId16"/>
    <p:sldId id="317" r:id="rId17"/>
    <p:sldId id="307" r:id="rId18"/>
    <p:sldId id="308" r:id="rId19"/>
    <p:sldId id="309" r:id="rId20"/>
    <p:sldId id="310" r:id="rId21"/>
    <p:sldId id="311" r:id="rId22"/>
    <p:sldId id="312" r:id="rId23"/>
    <p:sldId id="313" r:id="rId24"/>
    <p:sldId id="314" r:id="rId25"/>
    <p:sldId id="315" r:id="rId26"/>
    <p:sldId id="316" r:id="rId27"/>
    <p:sldId id="318" r:id="rId28"/>
    <p:sldId id="319" r:id="rId29"/>
    <p:sldId id="280" r:id="rId30"/>
    <p:sldId id="320" r:id="rId31"/>
    <p:sldId id="321" r:id="rId32"/>
    <p:sldId id="322" r:id="rId33"/>
    <p:sldId id="323" r:id="rId34"/>
    <p:sldId id="324" r:id="rId35"/>
    <p:sldId id="292" r:id="rId36"/>
  </p:sldIdLst>
  <p:sldSz cx="121920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FEB3FC"/>
    <a:srgbClr val="DF3F3A"/>
    <a:srgbClr val="DF494D"/>
    <a:srgbClr val="FC5355"/>
    <a:srgbClr val="FD6966"/>
    <a:srgbClr val="30BD15"/>
    <a:srgbClr val="51A8FF"/>
    <a:srgbClr val="D30807"/>
    <a:srgbClr val="3F56DC"/>
    <a:srgbClr val="FFFA8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41" autoAdjust="0"/>
    <p:restoredTop sz="63804" autoAdjust="0"/>
  </p:normalViewPr>
  <p:slideViewPr>
    <p:cSldViewPr snapToGrid="0" snapToObjects="1">
      <p:cViewPr varScale="1">
        <p:scale>
          <a:sx n="69" d="100"/>
          <a:sy n="69" d="100"/>
        </p:scale>
        <p:origin x="2192" y="192"/>
      </p:cViewPr>
      <p:guideLst>
        <p:guide orient="horz" pos="2160"/>
        <p:guide pos="3840"/>
      </p:guideLst>
    </p:cSldViewPr>
  </p:slideViewPr>
  <p:notesTextViewPr>
    <p:cViewPr>
      <p:scale>
        <a:sx n="1" d="1"/>
        <a:sy n="1" d="1"/>
      </p:scale>
      <p:origin x="0" y="0"/>
    </p:cViewPr>
  </p:notesTextViewPr>
  <p:notesViewPr>
    <p:cSldViewPr snapToGrid="0" snapToObject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D908EA9-22A8-394B-A44D-3C242293B40E}"/>
              </a:ext>
            </a:extLst>
          </p:cNvPr>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83E7588-FB7B-6247-8C40-1D07F3FF5CAF}"/>
              </a:ext>
            </a:extLst>
          </p:cNvPr>
          <p:cNvSpPr>
            <a:spLocks noGrp="1"/>
          </p:cNvSpPr>
          <p:nvPr>
            <p:ph type="dt" sz="quarter" idx="1"/>
          </p:nvPr>
        </p:nvSpPr>
        <p:spPr>
          <a:xfrm>
            <a:off x="5179484" y="1"/>
            <a:ext cx="3962400" cy="344091"/>
          </a:xfrm>
          <a:prstGeom prst="rect">
            <a:avLst/>
          </a:prstGeom>
        </p:spPr>
        <p:txBody>
          <a:bodyPr vert="horz" lIns="91440" tIns="45720" rIns="91440" bIns="45720" rtlCol="0"/>
          <a:lstStyle>
            <a:lvl1pPr algn="r">
              <a:defRPr sz="1200"/>
            </a:lvl1pPr>
          </a:lstStyle>
          <a:p>
            <a:fld id="{FD2F0B1C-1BD3-9B4E-B4F8-05A0338ABDD3}" type="datetimeFigureOut">
              <a:rPr lang="en-US" smtClean="0"/>
              <a:t>9/2/24</a:t>
            </a:fld>
            <a:endParaRPr lang="en-US"/>
          </a:p>
        </p:txBody>
      </p:sp>
      <p:sp>
        <p:nvSpPr>
          <p:cNvPr id="4" name="Footer Placeholder 3">
            <a:extLst>
              <a:ext uri="{FF2B5EF4-FFF2-40B4-BE49-F238E27FC236}">
                <a16:creationId xmlns:a16="http://schemas.microsoft.com/office/drawing/2014/main" id="{473221B9-0466-264B-94CA-571FE8CED746}"/>
              </a:ext>
            </a:extLst>
          </p:cNvPr>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951983D5-F224-8146-90D9-DB0300324BBE}"/>
              </a:ext>
            </a:extLst>
          </p:cNvPr>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E0D45299-16DB-9040-A073-7E08F27A5A49}" type="slidenum">
              <a:rPr lang="en-US" smtClean="0"/>
              <a:t>‹#›</a:t>
            </a:fld>
            <a:endParaRPr lang="en-US"/>
          </a:p>
        </p:txBody>
      </p:sp>
    </p:spTree>
    <p:extLst>
      <p:ext uri="{BB962C8B-B14F-4D97-AF65-F5344CB8AC3E}">
        <p14:creationId xmlns:p14="http://schemas.microsoft.com/office/powerpoint/2010/main" val="30366339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0CC7C39B-CB5F-CF41-A96C-27D9D32565E7}" type="datetimeFigureOut">
              <a:rPr lang="en-US" smtClean="0"/>
              <a:t>9/2/24</a:t>
            </a:fld>
            <a:endParaRPr lang="en-US"/>
          </a:p>
        </p:txBody>
      </p:sp>
      <p:sp>
        <p:nvSpPr>
          <p:cNvPr id="4" name="Slide Image Placeholder 3"/>
          <p:cNvSpPr>
            <a:spLocks noGrp="1" noRot="1" noChangeAspect="1"/>
          </p:cNvSpPr>
          <p:nvPr>
            <p:ph type="sldImg" idx="2"/>
          </p:nvPr>
        </p:nvSpPr>
        <p:spPr>
          <a:xfrm>
            <a:off x="2286000" y="514350"/>
            <a:ext cx="4572000"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AEAA342E-5DA6-0D42-A489-F6FD04AED679}" type="slidenum">
              <a:rPr lang="en-US" smtClean="0"/>
              <a:t>‹#›</a:t>
            </a:fld>
            <a:endParaRPr lang="en-US"/>
          </a:p>
        </p:txBody>
      </p:sp>
    </p:spTree>
    <p:extLst>
      <p:ext uri="{BB962C8B-B14F-4D97-AF65-F5344CB8AC3E}">
        <p14:creationId xmlns:p14="http://schemas.microsoft.com/office/powerpoint/2010/main" val="141763665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www.jollyphonics.cpdcollege.com/"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has been developed by </a:t>
            </a:r>
            <a:r>
              <a:rPr lang="en-US" sz="1200" u="none" kern="1200" baseline="0" dirty="0" err="1">
                <a:solidFill>
                  <a:schemeClr val="tx1"/>
                </a:solidFill>
                <a:latin typeface="+mn-lt"/>
                <a:ea typeface="+mn-ea"/>
                <a:cs typeface="+mn-cs"/>
              </a:rPr>
              <a:t>practising</a:t>
            </a:r>
            <a:r>
              <a:rPr lang="en-US" sz="1200" u="none" kern="1200" baseline="0" dirty="0">
                <a:solidFill>
                  <a:schemeClr val="tx1"/>
                </a:solidFill>
                <a:latin typeface="+mn-lt"/>
                <a:ea typeface="+mn-ea"/>
                <a:cs typeface="+mn-cs"/>
              </a:rPr>
              <a:t> classroom teachers. </a:t>
            </a:r>
          </a:p>
          <a:p>
            <a:pPr marL="171450" indent="-171450">
              <a:buFont typeface="Arial"/>
              <a:buChar char="•"/>
            </a:pPr>
            <a:r>
              <a:rPr lang="en-US" sz="1200" u="none" kern="1200" baseline="0" dirty="0">
                <a:solidFill>
                  <a:schemeClr val="tx1"/>
                </a:solidFill>
                <a:latin typeface="+mn-lt"/>
                <a:ea typeface="+mn-ea"/>
                <a:cs typeface="+mn-cs"/>
              </a:rPr>
              <a:t>It provides a systematic approach to teaching children how to read and write in their first year of school.</a:t>
            </a:r>
          </a:p>
          <a:p>
            <a:pPr marL="171450" indent="-171450">
              <a:buFont typeface="Arial"/>
              <a:buChar char="•"/>
            </a:pPr>
            <a:r>
              <a:rPr lang="en-US" sz="1200" u="none" kern="1200" baseline="0" dirty="0">
                <a:solidFill>
                  <a:schemeClr val="tx1"/>
                </a:solidFill>
                <a:latin typeface="+mn-lt"/>
                <a:ea typeface="+mn-ea"/>
                <a:cs typeface="+mn-cs"/>
              </a:rPr>
              <a:t>It is a synthetic phonics </a:t>
            </a:r>
            <a:r>
              <a:rPr lang="en-US" sz="1200" u="none" kern="1200" baseline="0" dirty="0" err="1">
                <a:solidFill>
                  <a:schemeClr val="tx1"/>
                </a:solidFill>
                <a:latin typeface="+mn-lt"/>
                <a:ea typeface="+mn-ea"/>
                <a:cs typeface="+mn-cs"/>
              </a:rPr>
              <a:t>programme</a:t>
            </a:r>
            <a:r>
              <a:rPr lang="en-US" sz="1200" u="none" kern="1200" baseline="0" dirty="0">
                <a:solidFill>
                  <a:schemeClr val="tx1"/>
                </a:solidFill>
                <a:latin typeface="+mn-lt"/>
                <a:ea typeface="+mn-ea"/>
                <a:cs typeface="+mn-cs"/>
              </a:rPr>
              <a:t> (also known as ‘systematic phonics’ in North America): the children first learn the letter sounds and are then taught to read words by ‘</a:t>
            </a:r>
            <a:r>
              <a:rPr lang="en-US" sz="1200" u="none" kern="1200" baseline="0" dirty="0" err="1">
                <a:solidFill>
                  <a:schemeClr val="tx1"/>
                </a:solidFill>
                <a:latin typeface="+mn-lt"/>
                <a:ea typeface="+mn-ea"/>
                <a:cs typeface="+mn-cs"/>
              </a:rPr>
              <a:t>synthesising</a:t>
            </a:r>
            <a:r>
              <a:rPr lang="en-US" sz="1200" u="none" kern="1200" baseline="0" dirty="0">
                <a:solidFill>
                  <a:schemeClr val="tx1"/>
                </a:solidFill>
                <a:latin typeface="+mn-lt"/>
                <a:ea typeface="+mn-ea"/>
                <a:cs typeface="+mn-cs"/>
              </a:rPr>
              <a:t>’, or blending, the sounds together.</a:t>
            </a:r>
          </a:p>
          <a:p>
            <a:pPr marL="171450" indent="-171450">
              <a:buFont typeface="Arial"/>
              <a:buChar char="•"/>
            </a:pPr>
            <a:r>
              <a:rPr lang="en-US" sz="1200" u="none" kern="1200" baseline="0" dirty="0">
                <a:solidFill>
                  <a:schemeClr val="tx1"/>
                </a:solidFill>
                <a:latin typeface="+mn-lt"/>
                <a:ea typeface="+mn-ea"/>
                <a:cs typeface="+mn-cs"/>
              </a:rPr>
              <a:t>This method allows children to work out unknown words for themselves, rather than being asked to </a:t>
            </a:r>
            <a:r>
              <a:rPr lang="en-US" sz="1200" u="none" kern="1200" baseline="0" dirty="0" err="1">
                <a:solidFill>
                  <a:schemeClr val="tx1"/>
                </a:solidFill>
                <a:latin typeface="+mn-lt"/>
                <a:ea typeface="+mn-ea"/>
                <a:cs typeface="+mn-cs"/>
              </a:rPr>
              <a:t>memorise</a:t>
            </a:r>
            <a:r>
              <a:rPr lang="en-US" sz="1200" u="none" kern="1200" baseline="0" dirty="0">
                <a:solidFill>
                  <a:schemeClr val="tx1"/>
                </a:solidFill>
                <a:latin typeface="+mn-lt"/>
                <a:ea typeface="+mn-ea"/>
                <a:cs typeface="+mn-cs"/>
              </a:rPr>
              <a:t> them. This is an important step towards independent reading.</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1</a:t>
            </a:fld>
            <a:endParaRPr lang="en-US"/>
          </a:p>
        </p:txBody>
      </p:sp>
    </p:spTree>
    <p:extLst>
      <p:ext uri="{BB962C8B-B14F-4D97-AF65-F5344CB8AC3E}">
        <p14:creationId xmlns:p14="http://schemas.microsoft.com/office/powerpoint/2010/main" val="417962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The </a:t>
            </a: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range provides a wealth of material for both school and home use. </a:t>
            </a:r>
          </a:p>
          <a:p>
            <a:pPr marL="171450" indent="-171450">
              <a:buFont typeface="Arial"/>
              <a:buChar char="•"/>
            </a:pPr>
            <a:r>
              <a:rPr lang="en-US" sz="1200" u="none" kern="1200" baseline="0" dirty="0">
                <a:solidFill>
                  <a:schemeClr val="tx1"/>
                </a:solidFill>
                <a:latin typeface="+mn-lt"/>
                <a:ea typeface="+mn-ea"/>
                <a:cs typeface="+mn-cs"/>
              </a:rPr>
              <a:t>The core teaching resources include </a:t>
            </a:r>
            <a:r>
              <a:rPr lang="en-US" sz="1200" i="1" u="none" kern="1200" baseline="0" dirty="0">
                <a:solidFill>
                  <a:schemeClr val="tx1"/>
                </a:solidFill>
                <a:latin typeface="+mn-lt"/>
                <a:ea typeface="+mn-ea"/>
                <a:cs typeface="+mn-cs"/>
              </a:rPr>
              <a:t>The Phonics Handbook, Jolly Phonics for the Whiteboard and The Phonics Pupil and Teacher books, </a:t>
            </a:r>
            <a:r>
              <a:rPr lang="en-US" sz="1200" i="0" u="none" kern="1200" baseline="0" dirty="0">
                <a:solidFill>
                  <a:schemeClr val="tx1"/>
                </a:solidFill>
                <a:latin typeface="+mn-lt"/>
                <a:ea typeface="+mn-ea"/>
                <a:cs typeface="+mn-cs"/>
              </a:rPr>
              <a:t>each providing a full year’s worth of lessons. Each product can be used in conjunction with other material in the range to include </a:t>
            </a:r>
            <a:r>
              <a:rPr lang="en-US" sz="1200" i="1" u="none" kern="1200" baseline="0" dirty="0">
                <a:solidFill>
                  <a:schemeClr val="tx1"/>
                </a:solidFill>
                <a:latin typeface="+mn-lt"/>
                <a:ea typeface="+mn-ea"/>
                <a:cs typeface="+mn-cs"/>
              </a:rPr>
              <a:t>Finger Phonics </a:t>
            </a:r>
            <a:r>
              <a:rPr lang="en-US" sz="1200" u="none" kern="1200" baseline="0" dirty="0">
                <a:solidFill>
                  <a:schemeClr val="tx1"/>
                </a:solidFill>
                <a:latin typeface="+mn-lt"/>
                <a:ea typeface="+mn-ea"/>
                <a:cs typeface="+mn-cs"/>
              </a:rPr>
              <a:t>books, but there are many other books, as well as songs, DVDs, computer and  software, posters, puppets and even an on-line training course.</a:t>
            </a:r>
          </a:p>
          <a:p>
            <a:pPr marL="171450" indent="-171450">
              <a:buFont typeface="Arial"/>
              <a:buChar char="•"/>
            </a:pPr>
            <a:r>
              <a:rPr lang="en-US" sz="1200" u="none" kern="1200" baseline="0" dirty="0">
                <a:solidFill>
                  <a:schemeClr val="tx1"/>
                </a:solidFill>
                <a:latin typeface="+mn-lt"/>
                <a:ea typeface="+mn-ea"/>
                <a:cs typeface="+mn-cs"/>
              </a:rPr>
              <a:t>The teaching is fun and multi-sensory and works at a fast pace. </a:t>
            </a:r>
          </a:p>
          <a:p>
            <a:pPr marL="171450" indent="-171450">
              <a:buFont typeface="Arial"/>
              <a:buChar char="•"/>
            </a:pPr>
            <a:r>
              <a:rPr lang="en-US" sz="1200" u="none" kern="1200" baseline="0" dirty="0">
                <a:solidFill>
                  <a:schemeClr val="tx1"/>
                </a:solidFill>
                <a:latin typeface="+mn-lt"/>
                <a:ea typeface="+mn-ea"/>
                <a:cs typeface="+mn-cs"/>
              </a:rPr>
              <a:t>Children using </a:t>
            </a: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can expect to be, on average, up to a year ahead in reading, and a little further ahead with spelling by the end of their first year.</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2</a:t>
            </a:fld>
            <a:endParaRPr lang="en-US"/>
          </a:p>
        </p:txBody>
      </p:sp>
    </p:spTree>
    <p:extLst>
      <p:ext uri="{BB962C8B-B14F-4D97-AF65-F5344CB8AC3E}">
        <p14:creationId xmlns:p14="http://schemas.microsoft.com/office/powerpoint/2010/main" val="3039517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This claim is supported by research; </a:t>
            </a: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has been independently studied in the UK and overseas with results showing it is an incredibly effective learning program.</a:t>
            </a:r>
          </a:p>
          <a:p>
            <a:pPr marL="171450" indent="-171450">
              <a:buFont typeface="Arial"/>
              <a:buChar char="•"/>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Here are some quotes from research projects undertaken in three countries – England, Scotland and Canada.</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results show that </a:t>
            </a: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is effective across the ability range. Boys can do as well as girls, and those for whom English is their second language can do as well as native speakers. Moreover, the proportion of children needing remedial help is very much lower.</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There are lots of case studies available on the </a:t>
            </a: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website, some based in the UK, while others come from India, Korea, Nigeria and Australia.</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3</a:t>
            </a:fld>
            <a:endParaRPr lang="en-US"/>
          </a:p>
        </p:txBody>
      </p:sp>
    </p:spTree>
    <p:extLst>
      <p:ext uri="{BB962C8B-B14F-4D97-AF65-F5344CB8AC3E}">
        <p14:creationId xmlns:p14="http://schemas.microsoft.com/office/powerpoint/2010/main" val="21584020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is the first year in a seven year literacy </a:t>
            </a:r>
            <a:r>
              <a:rPr lang="en-US" sz="1200" u="none" kern="1200" baseline="0" dirty="0" err="1">
                <a:solidFill>
                  <a:schemeClr val="tx1"/>
                </a:solidFill>
                <a:latin typeface="+mn-lt"/>
                <a:ea typeface="+mn-ea"/>
                <a:cs typeface="+mn-cs"/>
              </a:rPr>
              <a:t>programme</a:t>
            </a:r>
            <a:r>
              <a:rPr lang="en-US" sz="1200" u="none" kern="1200" baseline="0" dirty="0">
                <a:solidFill>
                  <a:schemeClr val="tx1"/>
                </a:solidFill>
                <a:latin typeface="+mn-lt"/>
                <a:ea typeface="+mn-ea"/>
                <a:cs typeface="+mn-cs"/>
              </a:rPr>
              <a:t>.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It teaches five key skills that, together, enable the children to read confidently and write independently.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It paves the way for</a:t>
            </a:r>
            <a:r>
              <a:rPr lang="en-US" sz="1200" i="1" u="none" kern="1200" baseline="0" dirty="0">
                <a:solidFill>
                  <a:schemeClr val="tx1"/>
                </a:solidFill>
                <a:latin typeface="+mn-lt"/>
                <a:ea typeface="+mn-ea"/>
                <a:cs typeface="+mn-cs"/>
              </a:rPr>
              <a:t> Grammar </a:t>
            </a:r>
            <a:r>
              <a:rPr lang="en-US" sz="1200" u="none" kern="1200" baseline="0" dirty="0">
                <a:solidFill>
                  <a:schemeClr val="tx1"/>
                </a:solidFill>
                <a:latin typeface="+mn-lt"/>
                <a:ea typeface="+mn-ea"/>
                <a:cs typeface="+mn-cs"/>
              </a:rPr>
              <a:t>where children are able to expand their phonic knowledge, have a greater understanding of how language works and hone their writing skills.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Spanning the first three years are six levels of </a:t>
            </a:r>
            <a:r>
              <a:rPr lang="en-US" sz="1200" i="1" u="none" kern="1200" baseline="0" dirty="0">
                <a:solidFill>
                  <a:schemeClr val="tx1"/>
                </a:solidFill>
                <a:latin typeface="+mn-lt"/>
                <a:ea typeface="+mn-ea"/>
                <a:cs typeface="+mn-cs"/>
              </a:rPr>
              <a:t>Jolly Phonics Readers</a:t>
            </a:r>
            <a:r>
              <a:rPr lang="en-US" sz="1200" u="none" kern="1200" baseline="0" dirty="0">
                <a:solidFill>
                  <a:schemeClr val="tx1"/>
                </a:solidFill>
                <a:latin typeface="+mn-lt"/>
                <a:ea typeface="+mn-ea"/>
                <a:cs typeface="+mn-cs"/>
              </a:rPr>
              <a:t>. These decodable texts help the children develop their independent reading skills and prepare the way for storybooks and other, more challenging texts.</a:t>
            </a:r>
          </a:p>
        </p:txBody>
      </p:sp>
      <p:sp>
        <p:nvSpPr>
          <p:cNvPr id="4" name="Slide Number Placeholder 3"/>
          <p:cNvSpPr>
            <a:spLocks noGrp="1"/>
          </p:cNvSpPr>
          <p:nvPr>
            <p:ph type="sldNum" sz="quarter" idx="10"/>
          </p:nvPr>
        </p:nvSpPr>
        <p:spPr/>
        <p:txBody>
          <a:bodyPr/>
          <a:lstStyle/>
          <a:p>
            <a:fld id="{AEAA342E-5DA6-0D42-A489-F6FD04AED679}" type="slidenum">
              <a:rPr lang="en-US" smtClean="0"/>
              <a:t>4</a:t>
            </a:fld>
            <a:endParaRPr lang="en-US"/>
          </a:p>
        </p:txBody>
      </p:sp>
    </p:spTree>
    <p:extLst>
      <p:ext uri="{BB962C8B-B14F-4D97-AF65-F5344CB8AC3E}">
        <p14:creationId xmlns:p14="http://schemas.microsoft.com/office/powerpoint/2010/main" val="20125943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Unlike conventional storybooks, the Readers are decodable texts, which means they have been carefully written using controlled vocabulary and using only the letter sounds, spellings and tricky words that the children will know. This means the children can read them for themselves.</a:t>
            </a:r>
          </a:p>
          <a:p>
            <a:pPr marL="171450" indent="-171450">
              <a:buFont typeface="Arial"/>
              <a:buChar char="•"/>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Storybooks are important – they give the children a love of books, enrich their vocabulary and give them a deeper understanding of how language works. But it is best to read them to the children in the initial stages and encourage them to talk about the stories.</a:t>
            </a:r>
          </a:p>
          <a:p>
            <a:pPr marL="171450" indent="-171450">
              <a:buFont typeface="Arial"/>
              <a:buChar char="•"/>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First of all, the children need to learn how to ‘crack the code’ of comprehension, and </a:t>
            </a: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gives children the skills to do this.</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5</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The key to ‘cracking the code’ of the English language lies in five key skills.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first four skills are taught together every day, right from the beginning.</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‘Tricky words’, however, are introduced after about 6 weeks of teaching. By then, most of the children can work out simple, regular words for reading and writing and are ready to learn more difficult or ‘tricky’ words.</a:t>
            </a:r>
          </a:p>
          <a:p>
            <a:pPr marL="171450" indent="-171450">
              <a:buFont typeface="Arial"/>
              <a:buChar char="•"/>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Let’s look at these five skills in more detail.</a:t>
            </a:r>
          </a:p>
        </p:txBody>
      </p:sp>
      <p:sp>
        <p:nvSpPr>
          <p:cNvPr id="4" name="Slide Number Placeholder 3"/>
          <p:cNvSpPr>
            <a:spLocks noGrp="1"/>
          </p:cNvSpPr>
          <p:nvPr>
            <p:ph type="sldNum" sz="quarter" idx="10"/>
          </p:nvPr>
        </p:nvSpPr>
        <p:spPr/>
        <p:txBody>
          <a:bodyPr/>
          <a:lstStyle/>
          <a:p>
            <a:fld id="{AEAA342E-5DA6-0D42-A489-F6FD04AED679}" type="slidenum">
              <a:rPr lang="en-US" smtClean="0"/>
              <a:t>6</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The first step in learning to read and write is to learn the letter sounds. These are the building blocks for making words, both written and spoken.</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children are taught the letter </a:t>
            </a:r>
            <a:r>
              <a:rPr lang="en-US" sz="1200" b="0" i="1" u="none" kern="1200" baseline="0" dirty="0">
                <a:solidFill>
                  <a:schemeClr val="tx1"/>
                </a:solidFill>
                <a:latin typeface="+mn-lt"/>
                <a:ea typeface="+mn-ea"/>
                <a:cs typeface="+mn-cs"/>
              </a:rPr>
              <a:t>sounds</a:t>
            </a:r>
            <a:r>
              <a:rPr lang="en-US" sz="1200" u="none" kern="1200" baseline="0" dirty="0">
                <a:solidFill>
                  <a:schemeClr val="tx1"/>
                </a:solidFill>
                <a:latin typeface="+mn-lt"/>
                <a:ea typeface="+mn-ea"/>
                <a:cs typeface="+mn-cs"/>
              </a:rPr>
              <a:t>, rather than the letter </a:t>
            </a:r>
            <a:r>
              <a:rPr lang="en-US" sz="1200" b="0" i="1" u="none" kern="1200" baseline="0" dirty="0">
                <a:solidFill>
                  <a:schemeClr val="tx1"/>
                </a:solidFill>
                <a:latin typeface="+mn-lt"/>
                <a:ea typeface="+mn-ea"/>
                <a:cs typeface="+mn-cs"/>
              </a:rPr>
              <a:t>names</a:t>
            </a:r>
            <a:r>
              <a:rPr lang="en-US" sz="1200" u="none" kern="1200" baseline="0" dirty="0">
                <a:solidFill>
                  <a:schemeClr val="tx1"/>
                </a:solidFill>
                <a:latin typeface="+mn-lt"/>
                <a:ea typeface="+mn-ea"/>
                <a:cs typeface="+mn-cs"/>
              </a:rPr>
              <a:t> to prevent them getting muddled. Once their letter sounds are secure, they can be introduced to the letter names and capital letters.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children are introduced to each letter sound through a story and an associated action. For example, a boy and his dog are out on a walk when the dog begins to bark. In front of them, a snake rears up out of the grass and hisses ‘</a:t>
            </a:r>
            <a:r>
              <a:rPr lang="en-US" sz="1200" u="none" kern="1200" baseline="0" dirty="0" err="1">
                <a:solidFill>
                  <a:schemeClr val="tx1"/>
                </a:solidFill>
                <a:latin typeface="+mn-lt"/>
                <a:ea typeface="+mn-ea"/>
                <a:cs typeface="+mn-cs"/>
              </a:rPr>
              <a:t>ssssssss</a:t>
            </a:r>
            <a:r>
              <a:rPr lang="en-US" sz="1200" u="none" kern="1200" baseline="0" dirty="0">
                <a:solidFill>
                  <a:schemeClr val="tx1"/>
                </a:solidFill>
                <a:latin typeface="+mn-lt"/>
                <a:ea typeface="+mn-ea"/>
                <a:cs typeface="+mn-cs"/>
              </a:rPr>
              <a:t>’. The hissing snake is making a ‘s’ shape.  Ask the children to make the same shape, saying /</a:t>
            </a:r>
            <a:r>
              <a:rPr lang="en-US" sz="1200" u="none" kern="1200" baseline="0" dirty="0" err="1">
                <a:solidFill>
                  <a:schemeClr val="tx1"/>
                </a:solidFill>
                <a:latin typeface="+mn-lt"/>
                <a:ea typeface="+mn-ea"/>
                <a:cs typeface="+mn-cs"/>
              </a:rPr>
              <a:t>sssss</a:t>
            </a:r>
            <a:r>
              <a:rPr lang="en-US" sz="1200" u="none" kern="1200" baseline="0" dirty="0">
                <a:solidFill>
                  <a:schemeClr val="tx1"/>
                </a:solidFill>
                <a:latin typeface="+mn-lt"/>
                <a:ea typeface="+mn-ea"/>
                <a:cs typeface="+mn-cs"/>
              </a:rPr>
              <a:t>/. This is how they learn their first sound, /s/.* The children can also sing the song for each sound, which is available on CD or as part of the </a:t>
            </a:r>
            <a:r>
              <a:rPr lang="en-US" sz="1200" i="1" u="none" kern="1200" baseline="0" dirty="0">
                <a:solidFill>
                  <a:schemeClr val="tx1"/>
                </a:solidFill>
                <a:latin typeface="+mn-lt"/>
                <a:ea typeface="+mn-ea"/>
                <a:cs typeface="+mn-cs"/>
              </a:rPr>
              <a:t>Jolly Phonics for the Whiteboard </a:t>
            </a:r>
            <a:r>
              <a:rPr lang="en-US" sz="1200" u="none" kern="1200" baseline="0" dirty="0">
                <a:solidFill>
                  <a:schemeClr val="tx1"/>
                </a:solidFill>
                <a:latin typeface="+mn-lt"/>
                <a:ea typeface="+mn-ea"/>
                <a:cs typeface="+mn-cs"/>
              </a:rPr>
              <a:t>software.</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Children love the stories, actions and songs, all of which help them remember the letter sounds more easily.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But some children will have a poor memory for learning the sounds and they will need lots of practice. There are several ways to make this fun for the children and playing games is one of them. With one or more sets of letter sound cards they can play simple but effective games like Snap or Pairs, for example.</a:t>
            </a:r>
          </a:p>
          <a:p>
            <a:pPr marL="0" indent="0">
              <a:buFont typeface="Arial"/>
              <a:buNone/>
            </a:pPr>
            <a:endParaRPr lang="en-US" sz="1200" u="none" kern="1200" baseline="0" dirty="0">
              <a:solidFill>
                <a:schemeClr val="tx1"/>
              </a:solidFill>
              <a:latin typeface="+mn-lt"/>
              <a:ea typeface="+mn-ea"/>
              <a:cs typeface="+mn-cs"/>
            </a:endParaRP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sz="1200" u="none" kern="1200" baseline="0" dirty="0">
                <a:solidFill>
                  <a:schemeClr val="tx1"/>
                </a:solidFill>
                <a:latin typeface="+mn-lt"/>
                <a:ea typeface="+mn-ea"/>
                <a:cs typeface="+mn-cs"/>
              </a:rPr>
              <a:t>Many more games and activities can be found in the </a:t>
            </a:r>
            <a:r>
              <a:rPr lang="en-US" sz="1200" i="1" u="none" kern="1200" baseline="0" dirty="0">
                <a:solidFill>
                  <a:schemeClr val="tx1"/>
                </a:solidFill>
                <a:latin typeface="+mn-lt"/>
                <a:ea typeface="+mn-ea"/>
                <a:cs typeface="+mn-cs"/>
              </a:rPr>
              <a:t>The Phonics Handbook – </a:t>
            </a:r>
            <a:r>
              <a:rPr lang="en-US" sz="1200" i="0" u="none" kern="1200" baseline="0" dirty="0">
                <a:solidFill>
                  <a:schemeClr val="tx1"/>
                </a:solidFill>
                <a:latin typeface="+mn-lt"/>
                <a:ea typeface="+mn-ea"/>
                <a:cs typeface="+mn-cs"/>
              </a:rPr>
              <a:t>which has a large </a:t>
            </a:r>
            <a:r>
              <a:rPr lang="en-US" sz="1200" u="none" kern="1200" baseline="0" dirty="0">
                <a:solidFill>
                  <a:schemeClr val="tx1"/>
                </a:solidFill>
                <a:latin typeface="+mn-lt"/>
                <a:ea typeface="+mn-ea"/>
                <a:cs typeface="+mn-cs"/>
              </a:rPr>
              <a:t>bank of </a:t>
            </a:r>
            <a:r>
              <a:rPr lang="en-US" sz="1200" u="none" kern="1200" baseline="0" dirty="0" err="1">
                <a:solidFill>
                  <a:schemeClr val="tx1"/>
                </a:solidFill>
                <a:latin typeface="+mn-lt"/>
                <a:ea typeface="+mn-ea"/>
                <a:cs typeface="+mn-cs"/>
              </a:rPr>
              <a:t>photocopiable</a:t>
            </a:r>
            <a:r>
              <a:rPr lang="en-US" sz="1200" u="none" kern="1200" baseline="0" dirty="0">
                <a:solidFill>
                  <a:schemeClr val="tx1"/>
                </a:solidFill>
                <a:latin typeface="+mn-lt"/>
                <a:ea typeface="+mn-ea"/>
                <a:cs typeface="+mn-cs"/>
              </a:rPr>
              <a:t> resources – as well as in the </a:t>
            </a:r>
            <a:r>
              <a:rPr lang="en-US" sz="1200" i="1" u="none" kern="1200" baseline="0" dirty="0">
                <a:solidFill>
                  <a:schemeClr val="tx1"/>
                </a:solidFill>
                <a:latin typeface="+mn-lt"/>
                <a:ea typeface="+mn-ea"/>
                <a:cs typeface="+mn-cs"/>
              </a:rPr>
              <a:t>Pupil Books and Whiteboard software. </a:t>
            </a:r>
            <a:r>
              <a:rPr lang="en-US" sz="1200" i="0" u="none" kern="1200" baseline="0" dirty="0">
                <a:solidFill>
                  <a:schemeClr val="tx1"/>
                </a:solidFill>
                <a:latin typeface="+mn-lt"/>
                <a:ea typeface="+mn-ea"/>
                <a:cs typeface="+mn-cs"/>
              </a:rPr>
              <a:t>At home, t</a:t>
            </a:r>
            <a:r>
              <a:rPr lang="en-US" sz="1200" u="none" kern="1200" baseline="0" dirty="0">
                <a:solidFill>
                  <a:schemeClr val="tx1"/>
                </a:solidFill>
                <a:latin typeface="+mn-lt"/>
                <a:ea typeface="+mn-ea"/>
                <a:cs typeface="+mn-cs"/>
              </a:rPr>
              <a:t>here are fun activities and sticker games to be enjoyed in the </a:t>
            </a:r>
            <a:r>
              <a:rPr lang="en-US" sz="1200" i="1" u="none" kern="1200" baseline="0" dirty="0">
                <a:solidFill>
                  <a:schemeClr val="tx1"/>
                </a:solidFill>
                <a:latin typeface="+mn-lt"/>
                <a:ea typeface="+mn-ea"/>
                <a:cs typeface="+mn-cs"/>
              </a:rPr>
              <a:t>Activity Books. </a:t>
            </a:r>
            <a:r>
              <a:rPr lang="en-US" sz="1200" u="none" kern="1200" baseline="0" dirty="0">
                <a:solidFill>
                  <a:schemeClr val="tx1"/>
                </a:solidFill>
                <a:latin typeface="+mn-lt"/>
                <a:ea typeface="+mn-ea"/>
                <a:cs typeface="+mn-cs"/>
              </a:rPr>
              <a:t>There are also lots of interactive games and activities in the </a:t>
            </a:r>
            <a:r>
              <a:rPr lang="en-US" sz="1200" i="1" u="none" kern="1200" baseline="0" dirty="0">
                <a:solidFill>
                  <a:schemeClr val="tx1"/>
                </a:solidFill>
                <a:latin typeface="+mn-lt"/>
                <a:ea typeface="+mn-ea"/>
                <a:cs typeface="+mn-cs"/>
              </a:rPr>
              <a:t>Whiteboard</a:t>
            </a:r>
            <a:r>
              <a:rPr lang="en-US" sz="1200" u="none" kern="1200" baseline="0" dirty="0">
                <a:solidFill>
                  <a:schemeClr val="tx1"/>
                </a:solidFill>
                <a:latin typeface="+mn-lt"/>
                <a:ea typeface="+mn-ea"/>
                <a:cs typeface="+mn-cs"/>
              </a:rPr>
              <a:t> software.</a:t>
            </a:r>
          </a:p>
          <a:p>
            <a:pPr marL="0" marR="0" indent="0" algn="l" defTabSz="457200" rtl="0" eaLnBrk="1" fontAlgn="auto" latinLnBrk="0" hangingPunct="1">
              <a:lnSpc>
                <a:spcPct val="100000"/>
              </a:lnSpc>
              <a:spcBef>
                <a:spcPts val="0"/>
              </a:spcBef>
              <a:spcAft>
                <a:spcPts val="0"/>
              </a:spcAft>
              <a:buClrTx/>
              <a:buSzTx/>
              <a:buFont typeface="Arial"/>
              <a:buNone/>
              <a:tabLst/>
              <a:defRPr/>
            </a:pPr>
            <a:endParaRPr lang="en-US" sz="1200" u="none" kern="1200" baseline="0" dirty="0">
              <a:solidFill>
                <a:schemeClr val="tx1"/>
              </a:solidFill>
              <a:latin typeface="+mn-lt"/>
              <a:ea typeface="+mn-ea"/>
              <a:cs typeface="+mn-cs"/>
            </a:endParaRP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sz="1200" i="1" u="none" kern="1200" baseline="0" dirty="0">
                <a:solidFill>
                  <a:schemeClr val="tx1"/>
                </a:solidFill>
                <a:latin typeface="+mn-lt"/>
                <a:ea typeface="+mn-ea"/>
                <a:cs typeface="+mn-cs"/>
              </a:rPr>
              <a:t>*[If there is time, you may want to go over more sounds and their actions.]</a:t>
            </a:r>
          </a:p>
        </p:txBody>
      </p:sp>
      <p:sp>
        <p:nvSpPr>
          <p:cNvPr id="4" name="Slide Number Placeholder 3"/>
          <p:cNvSpPr>
            <a:spLocks noGrp="1"/>
          </p:cNvSpPr>
          <p:nvPr>
            <p:ph type="sldNum" sz="quarter" idx="10"/>
          </p:nvPr>
        </p:nvSpPr>
        <p:spPr/>
        <p:txBody>
          <a:bodyPr/>
          <a:lstStyle/>
          <a:p>
            <a:fld id="{AEAA342E-5DA6-0D42-A489-F6FD04AED679}" type="slidenum">
              <a:rPr lang="en-US" smtClean="0"/>
              <a:t>7</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teaches 42 letter sounds, divided into 7 groups.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first group of letters contains sounds that can be put together to make many simple, three letter words. The letter sounds are taught at a challenging pace and the children can start blending (reading) words within the first week, which is hugely motivating for them.</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Notice how /c/ is introduced relatively early on. This is because its letter formation is the basis for several others – /d, o, g, q/. If the children know how to write /c/, it will help them write the others more accurately.</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Notice too that /b/ and /d/ are not introduced close together. This is because many children often confuse the two when forming the letters, so it is important to get them right.</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Another thing to notice is that from group four onwards there are letter sounds made from two letters, called ‘digraphs’. These come later because they are slightly harder to learn, but they are introduced along with later single letter sounds because they are important to learn. Many words will be unavailable to the children if they don’t know the digraphs.</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8</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Why do we use digraphs in written English?</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English language has 44 sounds and only 26 letters*. This means that some sounds have to be written with more than one letter. Sounds written with two letters are called ‘digraphs’.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Notice that some sounds are different but are written using the same two letters. There is /</a:t>
            </a:r>
            <a:r>
              <a:rPr lang="en-US" sz="1200" u="none" kern="1200" baseline="0" dirty="0" err="1">
                <a:solidFill>
                  <a:schemeClr val="tx1"/>
                </a:solidFill>
                <a:latin typeface="+mn-lt"/>
                <a:ea typeface="+mn-ea"/>
                <a:cs typeface="+mn-cs"/>
              </a:rPr>
              <a:t>oo</a:t>
            </a:r>
            <a:r>
              <a:rPr lang="en-US" sz="1200" u="none" kern="1200" baseline="0" dirty="0">
                <a:solidFill>
                  <a:schemeClr val="tx1"/>
                </a:solidFill>
                <a:latin typeface="+mn-lt"/>
                <a:ea typeface="+mn-ea"/>
                <a:cs typeface="+mn-cs"/>
              </a:rPr>
              <a:t>/ as in ‘book’ and /</a:t>
            </a:r>
            <a:r>
              <a:rPr lang="en-US" sz="1200" u="none" kern="1200" baseline="0" dirty="0" err="1">
                <a:solidFill>
                  <a:schemeClr val="tx1"/>
                </a:solidFill>
                <a:latin typeface="+mn-lt"/>
                <a:ea typeface="+mn-ea"/>
                <a:cs typeface="+mn-cs"/>
              </a:rPr>
              <a:t>oo</a:t>
            </a:r>
            <a:r>
              <a:rPr lang="en-US" sz="1200" u="none" kern="1200" baseline="0" dirty="0">
                <a:solidFill>
                  <a:schemeClr val="tx1"/>
                </a:solidFill>
                <a:latin typeface="+mn-lt"/>
                <a:ea typeface="+mn-ea"/>
                <a:cs typeface="+mn-cs"/>
              </a:rPr>
              <a:t>/ as in ‘moon’, /</a:t>
            </a:r>
            <a:r>
              <a:rPr lang="en-US" sz="1200" u="none" kern="1200" baseline="0" dirty="0" err="1">
                <a:solidFill>
                  <a:schemeClr val="tx1"/>
                </a:solidFill>
                <a:latin typeface="+mn-lt"/>
                <a:ea typeface="+mn-ea"/>
                <a:cs typeface="+mn-cs"/>
              </a:rPr>
              <a:t>th</a:t>
            </a:r>
            <a:r>
              <a:rPr lang="en-US" sz="1200" u="none" kern="1200" baseline="0" dirty="0">
                <a:solidFill>
                  <a:schemeClr val="tx1"/>
                </a:solidFill>
                <a:latin typeface="+mn-lt"/>
                <a:ea typeface="+mn-ea"/>
                <a:cs typeface="+mn-cs"/>
              </a:rPr>
              <a:t>/ as in ‘this’ and /</a:t>
            </a:r>
            <a:r>
              <a:rPr lang="en-US" sz="1200" u="none" kern="1200" baseline="0" dirty="0" err="1">
                <a:solidFill>
                  <a:schemeClr val="tx1"/>
                </a:solidFill>
                <a:latin typeface="+mn-lt"/>
                <a:ea typeface="+mn-ea"/>
                <a:cs typeface="+mn-cs"/>
              </a:rPr>
              <a:t>th</a:t>
            </a:r>
            <a:r>
              <a:rPr lang="en-US" sz="1200" u="none" kern="1200" baseline="0" dirty="0">
                <a:solidFill>
                  <a:schemeClr val="tx1"/>
                </a:solidFill>
                <a:latin typeface="+mn-lt"/>
                <a:ea typeface="+mn-ea"/>
                <a:cs typeface="+mn-cs"/>
              </a:rPr>
              <a:t>/ as in ‘three’. To help distinguish them, they are introduced initially in different sizes. Later on, the children will be expected to work out which sound is the right one by learning ‘if one way doesn’t work, try the other’. For example, when the children read ‘moon’, the short /</a:t>
            </a:r>
            <a:r>
              <a:rPr lang="en-US" sz="1200" u="none" kern="1200" baseline="0" dirty="0" err="1">
                <a:solidFill>
                  <a:schemeClr val="tx1"/>
                </a:solidFill>
                <a:latin typeface="+mn-lt"/>
                <a:ea typeface="+mn-ea"/>
                <a:cs typeface="+mn-cs"/>
              </a:rPr>
              <a:t>oo</a:t>
            </a:r>
            <a:r>
              <a:rPr lang="en-US" sz="1200" u="none" kern="1200" baseline="0" dirty="0">
                <a:solidFill>
                  <a:schemeClr val="tx1"/>
                </a:solidFill>
                <a:latin typeface="+mn-lt"/>
                <a:ea typeface="+mn-ea"/>
                <a:cs typeface="+mn-cs"/>
              </a:rPr>
              <a:t>/ doesn’t work, but the long /</a:t>
            </a:r>
            <a:r>
              <a:rPr lang="en-US" sz="1200" u="none" kern="1200" baseline="0" dirty="0" err="1">
                <a:solidFill>
                  <a:schemeClr val="tx1"/>
                </a:solidFill>
                <a:latin typeface="+mn-lt"/>
                <a:ea typeface="+mn-ea"/>
                <a:cs typeface="+mn-cs"/>
              </a:rPr>
              <a:t>oo</a:t>
            </a:r>
            <a:r>
              <a:rPr lang="en-US" sz="1200" u="none" kern="1200" baseline="0" dirty="0">
                <a:solidFill>
                  <a:schemeClr val="tx1"/>
                </a:solidFill>
                <a:latin typeface="+mn-lt"/>
                <a:ea typeface="+mn-ea"/>
                <a:cs typeface="+mn-cs"/>
              </a:rPr>
              <a:t>/ does.</a:t>
            </a:r>
          </a:p>
          <a:p>
            <a:pPr marL="0" indent="0">
              <a:buFont typeface="Arial"/>
              <a:buNone/>
            </a:pPr>
            <a:endParaRPr lang="en-US" sz="1200" u="none" kern="1200" baseline="0" dirty="0">
              <a:solidFill>
                <a:schemeClr val="tx1"/>
              </a:solidFill>
              <a:latin typeface="+mn-lt"/>
              <a:ea typeface="+mn-ea"/>
              <a:cs typeface="+mn-cs"/>
            </a:endParaRP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sz="1200" i="1" u="none" kern="1200" baseline="0" dirty="0">
                <a:solidFill>
                  <a:schemeClr val="tx1"/>
                </a:solidFill>
                <a:latin typeface="+mn-lt"/>
                <a:ea typeface="+mn-ea"/>
                <a:cs typeface="+mn-cs"/>
              </a:rPr>
              <a:t>[If there is time you could ask the audience to call out each sound and provide an example word, or ask the audience for suggestions.]</a:t>
            </a:r>
            <a:endParaRPr lang="en-US" sz="1200" u="none" kern="1200" baseline="0" dirty="0">
              <a:solidFill>
                <a:schemeClr val="tx1"/>
              </a:solidFill>
              <a:latin typeface="+mn-lt"/>
              <a:ea typeface="+mn-ea"/>
              <a:cs typeface="+mn-cs"/>
            </a:endParaRPr>
          </a:p>
          <a:p>
            <a:endParaRPr lang="en-US" sz="1200" u="none" kern="1200" baseline="0" dirty="0">
              <a:solidFill>
                <a:schemeClr val="tx1"/>
              </a:solidFill>
              <a:latin typeface="+mn-lt"/>
              <a:ea typeface="+mn-ea"/>
              <a:cs typeface="+mn-cs"/>
            </a:endParaRPr>
          </a:p>
          <a:p>
            <a:r>
              <a:rPr lang="en-US" sz="1200" u="none" kern="1200" baseline="0" dirty="0">
                <a:solidFill>
                  <a:schemeClr val="tx1"/>
                </a:solidFill>
                <a:latin typeface="+mn-lt"/>
                <a:ea typeface="+mn-ea"/>
                <a:cs typeface="+mn-cs"/>
              </a:rPr>
              <a:t>*</a:t>
            </a: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does not teach the sound made by the letters ‘</a:t>
            </a:r>
            <a:r>
              <a:rPr lang="en-US" sz="1200" u="none" kern="1200" baseline="0" dirty="0" err="1">
                <a:solidFill>
                  <a:schemeClr val="tx1"/>
                </a:solidFill>
                <a:latin typeface="+mn-lt"/>
                <a:ea typeface="+mn-ea"/>
                <a:cs typeface="+mn-cs"/>
              </a:rPr>
              <a:t>si</a:t>
            </a:r>
            <a:r>
              <a:rPr lang="en-US" sz="1200" u="none" kern="1200" baseline="0" dirty="0">
                <a:solidFill>
                  <a:schemeClr val="tx1"/>
                </a:solidFill>
                <a:latin typeface="+mn-lt"/>
                <a:ea typeface="+mn-ea"/>
                <a:cs typeface="+mn-cs"/>
              </a:rPr>
              <a:t>’ as in ‘television’ or the swallowed vowel sound called the ‘schwa’, as in ‘lem</a:t>
            </a:r>
            <a:r>
              <a:rPr lang="en-US" sz="1200" b="1" u="none" kern="1200" baseline="0" dirty="0">
                <a:solidFill>
                  <a:schemeClr val="tx1"/>
                </a:solidFill>
                <a:latin typeface="+mn-lt"/>
                <a:ea typeface="+mn-ea"/>
                <a:cs typeface="+mn-cs"/>
              </a:rPr>
              <a:t>o</a:t>
            </a:r>
            <a:r>
              <a:rPr lang="en-US" sz="1200" u="none" kern="1200" baseline="0" dirty="0">
                <a:solidFill>
                  <a:schemeClr val="tx1"/>
                </a:solidFill>
                <a:latin typeface="+mn-lt"/>
                <a:ea typeface="+mn-ea"/>
                <a:cs typeface="+mn-cs"/>
              </a:rPr>
              <a:t>n’.</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9</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Some of these sounds can be written in more than one way. For example, another common spellings of the /</a:t>
            </a:r>
            <a:r>
              <a:rPr lang="en-US" sz="1200" u="none" kern="1200" baseline="0" dirty="0" err="1">
                <a:solidFill>
                  <a:schemeClr val="tx1"/>
                </a:solidFill>
                <a:latin typeface="+mn-lt"/>
                <a:ea typeface="+mn-ea"/>
                <a:cs typeface="+mn-cs"/>
              </a:rPr>
              <a:t>ai</a:t>
            </a:r>
            <a:r>
              <a:rPr lang="en-US" sz="1200" u="none" kern="1200" baseline="0" dirty="0">
                <a:solidFill>
                  <a:schemeClr val="tx1"/>
                </a:solidFill>
                <a:latin typeface="+mn-lt"/>
                <a:ea typeface="+mn-ea"/>
                <a:cs typeface="+mn-cs"/>
              </a:rPr>
              <a:t>/ sound is ‘ay’, as in ‘play’. It can also be written with the ‘hop-over ‹e› digraph’ as in ‘flame’. Most of the other vowel sounds have alternative spellings too, including /</a:t>
            </a:r>
            <a:r>
              <a:rPr lang="en-US" sz="1200" u="none" kern="1200" baseline="0" dirty="0" err="1">
                <a:solidFill>
                  <a:schemeClr val="tx1"/>
                </a:solidFill>
                <a:latin typeface="+mn-lt"/>
                <a:ea typeface="+mn-ea"/>
                <a:cs typeface="+mn-cs"/>
              </a:rPr>
              <a:t>ee</a:t>
            </a:r>
            <a:r>
              <a:rPr lang="en-US" sz="1200" u="none" kern="1200" baseline="0" dirty="0">
                <a:solidFill>
                  <a:schemeClr val="tx1"/>
                </a:solidFill>
                <a:latin typeface="+mn-lt"/>
                <a:ea typeface="+mn-ea"/>
                <a:cs typeface="+mn-cs"/>
              </a:rPr>
              <a:t>/ and /</a:t>
            </a:r>
            <a:r>
              <a:rPr lang="en-US" sz="1200" u="none" kern="1200" baseline="0" dirty="0" err="1">
                <a:solidFill>
                  <a:schemeClr val="tx1"/>
                </a:solidFill>
                <a:latin typeface="+mn-lt"/>
                <a:ea typeface="+mn-ea"/>
                <a:cs typeface="+mn-cs"/>
              </a:rPr>
              <a:t>oa</a:t>
            </a:r>
            <a:r>
              <a:rPr lang="en-US" sz="1200" u="none" kern="1200" baseline="0" dirty="0">
                <a:solidFill>
                  <a:schemeClr val="tx1"/>
                </a:solidFill>
                <a:latin typeface="+mn-lt"/>
                <a:ea typeface="+mn-ea"/>
                <a:cs typeface="+mn-cs"/>
              </a:rPr>
              <a:t>/.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Once the children have mastered one way of writing the vowel sounds, they can start to learn the alternatives for reading (in the beginning, it is much easier for the children to read words with alternative spellings than it is to write them correctly).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Being able to read words with the alternatives exposes the children to a much wider vocabulary and will help them later on in their spelling, when they have to decide which alternative to use to write a word correctly.</a:t>
            </a:r>
          </a:p>
        </p:txBody>
      </p:sp>
      <p:sp>
        <p:nvSpPr>
          <p:cNvPr id="4" name="Slide Number Placeholder 3"/>
          <p:cNvSpPr>
            <a:spLocks noGrp="1"/>
          </p:cNvSpPr>
          <p:nvPr>
            <p:ph type="sldNum" sz="quarter" idx="10"/>
          </p:nvPr>
        </p:nvSpPr>
        <p:spPr/>
        <p:txBody>
          <a:bodyPr/>
          <a:lstStyle/>
          <a:p>
            <a:fld id="{AEAA342E-5DA6-0D42-A489-F6FD04AED679}" type="slidenum">
              <a:rPr lang="en-US" smtClean="0"/>
              <a:t>10</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Before the children are ready to write words, they must first be able to form the letters correctly. A multi-sensory approach is used here too. From the very beginning, the children are encouraged to feel the shape of each cut-out letter in the </a:t>
            </a:r>
            <a:r>
              <a:rPr lang="en-US" sz="1200" i="1" u="none" kern="1200" baseline="0" dirty="0">
                <a:solidFill>
                  <a:schemeClr val="tx1"/>
                </a:solidFill>
                <a:latin typeface="+mn-lt"/>
                <a:ea typeface="+mn-ea"/>
                <a:cs typeface="+mn-cs"/>
              </a:rPr>
              <a:t>Finger Phonic Books</a:t>
            </a:r>
            <a:r>
              <a:rPr lang="en-US" sz="1200" u="none" kern="1200" baseline="0" dirty="0">
                <a:solidFill>
                  <a:schemeClr val="tx1"/>
                </a:solidFill>
                <a:latin typeface="+mn-lt"/>
                <a:ea typeface="+mn-ea"/>
                <a:cs typeface="+mn-cs"/>
              </a:rPr>
              <a:t>; see each letter written on the board or animated in </a:t>
            </a:r>
            <a:r>
              <a:rPr lang="en-US" sz="1200" i="1" u="none" kern="1200" baseline="0" dirty="0">
                <a:solidFill>
                  <a:schemeClr val="tx1"/>
                </a:solidFill>
                <a:latin typeface="+mn-lt"/>
                <a:ea typeface="+mn-ea"/>
                <a:cs typeface="+mn-cs"/>
              </a:rPr>
              <a:t>Jolly Phonics for the Whiteboard</a:t>
            </a:r>
            <a:r>
              <a:rPr lang="en-US" sz="1200" u="none" kern="1200" baseline="0" dirty="0">
                <a:solidFill>
                  <a:schemeClr val="tx1"/>
                </a:solidFill>
                <a:latin typeface="+mn-lt"/>
                <a:ea typeface="+mn-ea"/>
                <a:cs typeface="+mn-cs"/>
              </a:rPr>
              <a:t>; and write each letter in the air with their finger.</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They are also encouraged to think how the letters fall into different ‘types’ of formation. For example, some letters start with a caterpillar /c/  (a, d, o, g, q); some are tall letters (b, d, f, h, k, l, t); some have tails that go below the line (g, j, p, q, y, f); and some look rather similar and can be confused, particularly ‘b’ and ‘d’.  Here it helps the children to use the descriptions ‘first the bat and then the ball’ (for ‘b’) and ‘up the doggy’s tail and down’ (to describe the last part of forming ‘d’).</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Getting the formation correct from the very beginning will help the children when they write with a pencil and help prevent any bad habits forming (these are much harder to correct later on).</a:t>
            </a:r>
          </a:p>
          <a:p>
            <a:pPr marL="0" indent="0">
              <a:buFont typeface="Arial"/>
              <a:buNone/>
            </a:pPr>
            <a:endParaRPr lang="en-US" sz="1200" u="none" kern="1200" baseline="0" dirty="0">
              <a:solidFill>
                <a:schemeClr val="tx1"/>
              </a:solidFill>
              <a:latin typeface="+mn-lt"/>
              <a:ea typeface="+mn-ea"/>
              <a:cs typeface="+mn-cs"/>
            </a:endParaRP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sz="1200" i="1" u="none" kern="1200" baseline="0" dirty="0">
                <a:solidFill>
                  <a:schemeClr val="tx1"/>
                </a:solidFill>
                <a:latin typeface="+mn-lt"/>
                <a:ea typeface="+mn-ea"/>
                <a:cs typeface="+mn-cs"/>
              </a:rPr>
              <a:t>[If there is time, you could get everyone to do some air writing either with or without the joining tails, as appropriate].</a:t>
            </a:r>
            <a:endParaRPr lang="en-US" i="1" dirty="0"/>
          </a:p>
        </p:txBody>
      </p:sp>
      <p:sp>
        <p:nvSpPr>
          <p:cNvPr id="4" name="Slide Number Placeholder 3"/>
          <p:cNvSpPr>
            <a:spLocks noGrp="1"/>
          </p:cNvSpPr>
          <p:nvPr>
            <p:ph type="sldNum" sz="quarter" idx="10"/>
          </p:nvPr>
        </p:nvSpPr>
        <p:spPr/>
        <p:txBody>
          <a:bodyPr/>
          <a:lstStyle/>
          <a:p>
            <a:fld id="{AEAA342E-5DA6-0D42-A489-F6FD04AED679}" type="slidenum">
              <a:rPr lang="en-US" smtClean="0"/>
              <a:t>11</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To encourage correct letter formation and enable neat handwriting, it is important for children to learn how to hold their pencil properly.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‘tripod’ grip produces the best results for both right- and left-handed children.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pencil goes between the thumb and first (index) finger.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next (middle) finger helps support the pencil.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other two fingers should be tucked away.</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children move the pencil forwards and backwards by moving their knuckles in and out.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It helps the children remember how to do this if you tell them it looks like ‘</a:t>
            </a:r>
            <a:r>
              <a:rPr lang="en-US" sz="1200" u="none" kern="1200" baseline="0" dirty="0" err="1">
                <a:solidFill>
                  <a:schemeClr val="tx1"/>
                </a:solidFill>
                <a:latin typeface="+mn-lt"/>
                <a:ea typeface="+mn-ea"/>
                <a:cs typeface="+mn-cs"/>
              </a:rPr>
              <a:t>froggy</a:t>
            </a:r>
            <a:r>
              <a:rPr lang="en-US" sz="1200" u="none" kern="1200" baseline="0" dirty="0">
                <a:solidFill>
                  <a:schemeClr val="tx1"/>
                </a:solidFill>
                <a:latin typeface="+mn-lt"/>
                <a:ea typeface="+mn-ea"/>
                <a:cs typeface="+mn-cs"/>
              </a:rPr>
              <a:t> legs’.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i="1" u="none" kern="1200" baseline="0" dirty="0">
                <a:solidFill>
                  <a:schemeClr val="tx1"/>
                </a:solidFill>
                <a:latin typeface="+mn-lt"/>
                <a:ea typeface="+mn-ea"/>
                <a:cs typeface="+mn-cs"/>
              </a:rPr>
              <a:t>[If there is time, encourage everyone to put their finger and thumb together in the tripod grip and </a:t>
            </a:r>
            <a:r>
              <a:rPr lang="en-US" sz="1200" i="1" u="none" kern="1200" baseline="0" dirty="0" err="1">
                <a:solidFill>
                  <a:schemeClr val="tx1"/>
                </a:solidFill>
                <a:latin typeface="+mn-lt"/>
                <a:ea typeface="+mn-ea"/>
                <a:cs typeface="+mn-cs"/>
              </a:rPr>
              <a:t>practise</a:t>
            </a:r>
            <a:r>
              <a:rPr lang="en-US" sz="1200" i="1" u="none" kern="1200" baseline="0" dirty="0">
                <a:solidFill>
                  <a:schemeClr val="tx1"/>
                </a:solidFill>
                <a:latin typeface="+mn-lt"/>
                <a:ea typeface="+mn-ea"/>
                <a:cs typeface="+mn-cs"/>
              </a:rPr>
              <a:t> making the ‘</a:t>
            </a:r>
            <a:r>
              <a:rPr lang="en-US" sz="1200" i="1" u="none" kern="1200" baseline="0" dirty="0" err="1">
                <a:solidFill>
                  <a:schemeClr val="tx1"/>
                </a:solidFill>
                <a:latin typeface="+mn-lt"/>
                <a:ea typeface="+mn-ea"/>
                <a:cs typeface="+mn-cs"/>
              </a:rPr>
              <a:t>froggy</a:t>
            </a:r>
            <a:r>
              <a:rPr lang="en-US" sz="1200" i="1" u="none" kern="1200" baseline="0" dirty="0">
                <a:solidFill>
                  <a:schemeClr val="tx1"/>
                </a:solidFill>
                <a:latin typeface="+mn-lt"/>
                <a:ea typeface="+mn-ea"/>
                <a:cs typeface="+mn-cs"/>
              </a:rPr>
              <a:t> legs’ movement.]</a:t>
            </a:r>
            <a:endParaRPr lang="en-US" i="1" dirty="0"/>
          </a:p>
        </p:txBody>
      </p:sp>
      <p:sp>
        <p:nvSpPr>
          <p:cNvPr id="4" name="Slide Number Placeholder 3"/>
          <p:cNvSpPr>
            <a:spLocks noGrp="1"/>
          </p:cNvSpPr>
          <p:nvPr>
            <p:ph type="sldNum" sz="quarter" idx="10"/>
          </p:nvPr>
        </p:nvSpPr>
        <p:spPr/>
        <p:txBody>
          <a:bodyPr/>
          <a:lstStyle/>
          <a:p>
            <a:fld id="{AEAA342E-5DA6-0D42-A489-F6FD04AED679}" type="slidenum">
              <a:rPr lang="en-US" smtClean="0"/>
              <a:t>12</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Blending is another of the 5 basic skills. Blending is the ability to run sounds together to hear a word and is essential for reading. This skill can be encouraged from the earliest stages by asking the children, for example, “Can you see the s-u-n?”</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There will be some children who can hear the word ‘sun’ straight away. They have a naturally good ear for sounds and will rarely have problems with learning to blend sounds by themselves.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But for the majority, a little practice every day will be needed for their blending to become fluent. For those children who find learning to read and write more difficult, it will take longer and they will need more individual practice.</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A technique that helps all children at the beginning is to say the first sound in a word slightly louder, and then say the other sounds quickly afterwards. If you say the sounds too slowly, the children will have forgotten them by the time you finish. Don’t worry if you are almost saying the word initially, as the children need more support to begin with.</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i="1" u="none" kern="1200" baseline="0" dirty="0">
                <a:solidFill>
                  <a:schemeClr val="tx1"/>
                </a:solidFill>
                <a:latin typeface="+mn-lt"/>
                <a:ea typeface="+mn-ea"/>
                <a:cs typeface="+mn-cs"/>
              </a:rPr>
              <a:t>[If there is time, call out some simple words from the picture and call out the sounds. Ask everyone to listen for the word and call it out. Possible words include: s-u-n, d-o-g, b-</a:t>
            </a:r>
            <a:r>
              <a:rPr lang="en-US" sz="1200" i="1" u="none" kern="1200" baseline="0" dirty="0" err="1">
                <a:solidFill>
                  <a:schemeClr val="tx1"/>
                </a:solidFill>
                <a:latin typeface="+mn-lt"/>
                <a:ea typeface="+mn-ea"/>
                <a:cs typeface="+mn-cs"/>
              </a:rPr>
              <a:t>oy</a:t>
            </a:r>
            <a:r>
              <a:rPr lang="en-US" sz="1200" i="1" u="none" kern="1200" baseline="0" dirty="0">
                <a:solidFill>
                  <a:schemeClr val="tx1"/>
                </a:solidFill>
                <a:latin typeface="+mn-lt"/>
                <a:ea typeface="+mn-ea"/>
                <a:cs typeface="+mn-cs"/>
              </a:rPr>
              <a:t>, m-</a:t>
            </a:r>
            <a:r>
              <a:rPr lang="en-US" sz="1200" i="1" u="none" kern="1200" baseline="0" dirty="0" err="1">
                <a:solidFill>
                  <a:schemeClr val="tx1"/>
                </a:solidFill>
                <a:latin typeface="+mn-lt"/>
                <a:ea typeface="+mn-ea"/>
                <a:cs typeface="+mn-cs"/>
              </a:rPr>
              <a:t>ou</a:t>
            </a:r>
            <a:r>
              <a:rPr lang="en-US" sz="1200" i="1" u="none" kern="1200" baseline="0" dirty="0">
                <a:solidFill>
                  <a:schemeClr val="tx1"/>
                </a:solidFill>
                <a:latin typeface="+mn-lt"/>
                <a:ea typeface="+mn-ea"/>
                <a:cs typeface="+mn-cs"/>
              </a:rPr>
              <a:t>-s(e), f-</a:t>
            </a:r>
            <a:r>
              <a:rPr lang="en-US" sz="1200" i="1" u="none" kern="1200" baseline="0" dirty="0" err="1">
                <a:solidFill>
                  <a:schemeClr val="tx1"/>
                </a:solidFill>
                <a:latin typeface="+mn-lt"/>
                <a:ea typeface="+mn-ea"/>
                <a:cs typeface="+mn-cs"/>
              </a:rPr>
              <a:t>i</a:t>
            </a:r>
            <a:r>
              <a:rPr lang="en-US" sz="1200" i="1" u="none" kern="1200" baseline="0" dirty="0">
                <a:solidFill>
                  <a:schemeClr val="tx1"/>
                </a:solidFill>
                <a:latin typeface="+mn-lt"/>
                <a:ea typeface="+mn-ea"/>
                <a:cs typeface="+mn-cs"/>
              </a:rPr>
              <a:t>-</a:t>
            </a:r>
            <a:r>
              <a:rPr lang="en-US" sz="1200" i="1" u="none" kern="1200" baseline="0" dirty="0" err="1">
                <a:solidFill>
                  <a:schemeClr val="tx1"/>
                </a:solidFill>
                <a:latin typeface="+mn-lt"/>
                <a:ea typeface="+mn-ea"/>
                <a:cs typeface="+mn-cs"/>
              </a:rPr>
              <a:t>sh</a:t>
            </a:r>
            <a:r>
              <a:rPr lang="en-US" sz="1200" i="1" u="none" kern="1200" baseline="0" dirty="0">
                <a:solidFill>
                  <a:schemeClr val="tx1"/>
                </a:solidFill>
                <a:latin typeface="+mn-lt"/>
                <a:ea typeface="+mn-ea"/>
                <a:cs typeface="+mn-cs"/>
              </a:rPr>
              <a:t>, n-e-s-t).]</a:t>
            </a:r>
            <a:endParaRPr lang="en-US" i="1" dirty="0"/>
          </a:p>
        </p:txBody>
      </p:sp>
      <p:sp>
        <p:nvSpPr>
          <p:cNvPr id="4" name="Slide Number Placeholder 3"/>
          <p:cNvSpPr>
            <a:spLocks noGrp="1"/>
          </p:cNvSpPr>
          <p:nvPr>
            <p:ph type="sldNum" sz="quarter" idx="10"/>
          </p:nvPr>
        </p:nvSpPr>
        <p:spPr/>
        <p:txBody>
          <a:bodyPr/>
          <a:lstStyle/>
          <a:p>
            <a:fld id="{AEAA342E-5DA6-0D42-A489-F6FD04AED679}" type="slidenum">
              <a:rPr lang="en-US" smtClean="0"/>
              <a:t>13</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The children need to learn how to blend fluently so they can work out unknown words.</a:t>
            </a:r>
          </a:p>
          <a:p>
            <a:pPr marL="0" indent="0">
              <a:buFont typeface="Arial"/>
              <a:buNone/>
            </a:pPr>
            <a:r>
              <a:rPr lang="en-US" sz="1200" u="none" kern="1200" baseline="0" dirty="0">
                <a:solidFill>
                  <a:schemeClr val="tx1"/>
                </a:solidFill>
                <a:latin typeface="+mn-lt"/>
                <a:ea typeface="+mn-ea"/>
                <a:cs typeface="+mn-cs"/>
              </a:rPr>
              <a:t> </a:t>
            </a:r>
          </a:p>
          <a:p>
            <a:pPr marL="171450" indent="-171450">
              <a:buFont typeface="Arial"/>
              <a:buChar char="•"/>
            </a:pPr>
            <a:r>
              <a:rPr lang="en-US" sz="1200" u="none" kern="1200" baseline="0" dirty="0">
                <a:solidFill>
                  <a:schemeClr val="tx1"/>
                </a:solidFill>
                <a:latin typeface="+mn-lt"/>
                <a:ea typeface="+mn-ea"/>
                <a:cs typeface="+mn-cs"/>
              </a:rPr>
              <a:t>The faster the children are at blending, the easier it is for them to read.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children should only be asked to blend words that use the sounds they already know; the blending activities in </a:t>
            </a: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use carefully selected words at every stage.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number of regular words available grows with each new letter sound, and the </a:t>
            </a:r>
            <a:r>
              <a:rPr lang="en-US" sz="1200" i="1" u="none" kern="1200" baseline="0" dirty="0">
                <a:solidFill>
                  <a:schemeClr val="tx1"/>
                </a:solidFill>
                <a:latin typeface="+mn-lt"/>
                <a:ea typeface="+mn-ea"/>
                <a:cs typeface="+mn-cs"/>
              </a:rPr>
              <a:t>Jolly Phonics Word Book </a:t>
            </a:r>
            <a:r>
              <a:rPr lang="en-US" sz="1200" i="0" u="none" kern="1200" baseline="0" dirty="0">
                <a:solidFill>
                  <a:schemeClr val="tx1"/>
                </a:solidFill>
                <a:latin typeface="+mn-lt"/>
                <a:ea typeface="+mn-ea"/>
                <a:cs typeface="+mn-cs"/>
              </a:rPr>
              <a:t>and</a:t>
            </a:r>
            <a:r>
              <a:rPr lang="en-US" sz="1200" i="1" u="none" kern="1200" baseline="0" dirty="0">
                <a:solidFill>
                  <a:schemeClr val="tx1"/>
                </a:solidFill>
                <a:latin typeface="+mn-lt"/>
                <a:ea typeface="+mn-ea"/>
                <a:cs typeface="+mn-cs"/>
              </a:rPr>
              <a:t> Jolly Phonics Word Bank </a:t>
            </a:r>
            <a:r>
              <a:rPr lang="en-US" sz="1200" u="none" kern="1200" baseline="0" dirty="0">
                <a:solidFill>
                  <a:schemeClr val="tx1"/>
                </a:solidFill>
                <a:latin typeface="+mn-lt"/>
                <a:ea typeface="+mn-ea"/>
                <a:cs typeface="+mn-cs"/>
              </a:rPr>
              <a:t>are helpful resources for teachers to ensure they are using suitable blending words at every stage.</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Once a child knows the letter sounds and can read simple, regular words by blending them, he or she is ready to go through the Word Boxes.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boxes start with simple words made from the sounds /s, a , t, </a:t>
            </a:r>
            <a:r>
              <a:rPr lang="en-US" sz="1200" u="none" kern="1200" baseline="0" dirty="0" err="1">
                <a:solidFill>
                  <a:schemeClr val="tx1"/>
                </a:solidFill>
                <a:latin typeface="+mn-lt"/>
                <a:ea typeface="+mn-ea"/>
                <a:cs typeface="+mn-cs"/>
              </a:rPr>
              <a:t>i</a:t>
            </a:r>
            <a:r>
              <a:rPr lang="en-US" sz="1200" u="none" kern="1200" baseline="0" dirty="0">
                <a:solidFill>
                  <a:schemeClr val="tx1"/>
                </a:solidFill>
                <a:latin typeface="+mn-lt"/>
                <a:ea typeface="+mn-ea"/>
                <a:cs typeface="+mn-cs"/>
              </a:rPr>
              <a:t>, p, n/ and end with more complex, multi-syllabic words.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Only when the child can blend all ten words in the box, can they be given the next one.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children should be blending at a reasonable pace by this stage and the majority will be getting a new box every day.</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14</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As well as the Word Boxes, there are several other ways to make blending practice varied and fun.</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You can write random letter sounds on the board and point to different ones in turn to make a regular word. Ask the children to blend the word in their head without saying the individual sounds out loud.</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You can also ‘mime’ a simple word, such as ‘tin’ using the action for each letter. The children have to guess the sound from the action and blend the sounds together in their head to make the word.</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children can also be given the </a:t>
            </a:r>
            <a:r>
              <a:rPr lang="en-US" sz="1200" i="1" u="none" kern="1200" baseline="0" dirty="0">
                <a:solidFill>
                  <a:schemeClr val="tx1"/>
                </a:solidFill>
                <a:latin typeface="+mn-lt"/>
                <a:ea typeface="+mn-ea"/>
                <a:cs typeface="+mn-cs"/>
              </a:rPr>
              <a:t>Read and See </a:t>
            </a:r>
            <a:r>
              <a:rPr lang="en-US" sz="1200" u="none" kern="1200" baseline="0" dirty="0">
                <a:solidFill>
                  <a:schemeClr val="tx1"/>
                </a:solidFill>
                <a:latin typeface="+mn-lt"/>
                <a:ea typeface="+mn-ea"/>
                <a:cs typeface="+mn-cs"/>
              </a:rPr>
              <a:t>books. The children enjoy working out the word and checking whether they have read it correctly by lifting the flap to see the picture. These are ideal first books to send home for reading and help prepare the children for the </a:t>
            </a:r>
            <a:r>
              <a:rPr lang="en-US" sz="1200" i="1" u="none" kern="1200" baseline="0" dirty="0">
                <a:solidFill>
                  <a:schemeClr val="tx1"/>
                </a:solidFill>
                <a:latin typeface="+mn-lt"/>
                <a:ea typeface="+mn-ea"/>
                <a:cs typeface="+mn-cs"/>
              </a:rPr>
              <a:t>Jolly Phonics Readers</a:t>
            </a:r>
            <a:r>
              <a:rPr lang="en-US" sz="1200" u="none" kern="1200" baseline="0" dirty="0">
                <a:solidFill>
                  <a:schemeClr val="tx1"/>
                </a:solidFill>
                <a:latin typeface="+mn-lt"/>
                <a:ea typeface="+mn-ea"/>
                <a:cs typeface="+mn-cs"/>
              </a:rPr>
              <a:t>, which we will look at later.</a:t>
            </a:r>
          </a:p>
          <a:p>
            <a:pPr marL="0" indent="0">
              <a:buFont typeface="Arial"/>
              <a:buNone/>
            </a:pPr>
            <a:endParaRPr lang="en-US" sz="1200" u="none" kern="1200" baseline="0" dirty="0">
              <a:solidFill>
                <a:schemeClr val="tx1"/>
              </a:solidFill>
              <a:latin typeface="+mn-lt"/>
              <a:ea typeface="+mn-ea"/>
              <a:cs typeface="+mn-cs"/>
            </a:endParaRP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sz="1200" i="1" u="none" kern="1200" baseline="0" dirty="0">
                <a:solidFill>
                  <a:schemeClr val="tx1"/>
                </a:solidFill>
                <a:latin typeface="+mn-lt"/>
                <a:ea typeface="+mn-ea"/>
                <a:cs typeface="+mn-cs"/>
              </a:rPr>
              <a:t>[If there is time, you could blend some simple words by pointing at the letters on screen or by miming the actions].</a:t>
            </a:r>
          </a:p>
        </p:txBody>
      </p:sp>
      <p:sp>
        <p:nvSpPr>
          <p:cNvPr id="4" name="Slide Number Placeholder 3"/>
          <p:cNvSpPr>
            <a:spLocks noGrp="1"/>
          </p:cNvSpPr>
          <p:nvPr>
            <p:ph type="sldNum" sz="quarter" idx="10"/>
          </p:nvPr>
        </p:nvSpPr>
        <p:spPr/>
        <p:txBody>
          <a:bodyPr/>
          <a:lstStyle/>
          <a:p>
            <a:fld id="{AEAA342E-5DA6-0D42-A489-F6FD04AED679}" type="slidenum">
              <a:rPr lang="en-US" smtClean="0"/>
              <a:t>15</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As early as learning the first set of letter sounds </a:t>
            </a:r>
            <a:r>
              <a:rPr lang="mr-IN" sz="1200" u="none" kern="1200" baseline="0" dirty="0">
                <a:solidFill>
                  <a:schemeClr val="tx1"/>
                </a:solidFill>
                <a:latin typeface="+mn-lt"/>
                <a:ea typeface="+mn-ea"/>
                <a:cs typeface="+mn-cs"/>
              </a:rPr>
              <a:t>–</a:t>
            </a:r>
            <a:r>
              <a:rPr lang="en-US" sz="1200" u="none" kern="1200" baseline="0" dirty="0">
                <a:solidFill>
                  <a:schemeClr val="tx1"/>
                </a:solidFill>
                <a:latin typeface="+mn-lt"/>
                <a:ea typeface="+mn-ea"/>
                <a:cs typeface="+mn-cs"/>
              </a:rPr>
              <a:t> s, a, t, </a:t>
            </a:r>
            <a:r>
              <a:rPr lang="en-US" sz="1200" u="none" kern="1200" baseline="0" dirty="0" err="1">
                <a:solidFill>
                  <a:schemeClr val="tx1"/>
                </a:solidFill>
                <a:latin typeface="+mn-lt"/>
                <a:ea typeface="+mn-ea"/>
                <a:cs typeface="+mn-cs"/>
              </a:rPr>
              <a:t>i</a:t>
            </a:r>
            <a:r>
              <a:rPr lang="en-US" sz="1200" u="none" kern="1200" baseline="0" dirty="0">
                <a:solidFill>
                  <a:schemeClr val="tx1"/>
                </a:solidFill>
                <a:latin typeface="+mn-lt"/>
                <a:ea typeface="+mn-ea"/>
                <a:cs typeface="+mn-cs"/>
              </a:rPr>
              <a:t>, p, n </a:t>
            </a:r>
            <a:r>
              <a:rPr lang="mr-IN" sz="1200" u="none" kern="1200" baseline="0" dirty="0">
                <a:solidFill>
                  <a:schemeClr val="tx1"/>
                </a:solidFill>
                <a:latin typeface="+mn-lt"/>
                <a:ea typeface="+mn-ea"/>
                <a:cs typeface="+mn-cs"/>
              </a:rPr>
              <a:t>–</a:t>
            </a:r>
            <a:r>
              <a:rPr lang="en-US" sz="1200" u="none" kern="1200" baseline="0" dirty="0">
                <a:solidFill>
                  <a:schemeClr val="tx1"/>
                </a:solidFill>
                <a:latin typeface="+mn-lt"/>
                <a:ea typeface="+mn-ea"/>
                <a:cs typeface="+mn-cs"/>
              </a:rPr>
              <a:t> children are ready to ready to start reading the first set of </a:t>
            </a:r>
            <a:r>
              <a:rPr lang="en-US" sz="1200" i="1" u="none" kern="1200" baseline="0" dirty="0">
                <a:solidFill>
                  <a:schemeClr val="tx1"/>
                </a:solidFill>
                <a:latin typeface="+mn-lt"/>
                <a:ea typeface="+mn-ea"/>
                <a:cs typeface="+mn-cs"/>
              </a:rPr>
              <a:t>Jolly Phonics Readers</a:t>
            </a:r>
            <a:r>
              <a:rPr lang="en-US" sz="1200" u="none" kern="1200" baseline="0" dirty="0">
                <a:solidFill>
                  <a:schemeClr val="tx1"/>
                </a:solidFill>
                <a:latin typeface="+mn-lt"/>
                <a:ea typeface="+mn-ea"/>
                <a:cs typeface="+mn-cs"/>
              </a:rPr>
              <a:t>. </a:t>
            </a:r>
          </a:p>
          <a:p>
            <a:pPr marL="171450" indent="-171450">
              <a:buFont typeface="Arial"/>
              <a:buChar char="•"/>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There are seven sets of two books in the Little Word Books, making 14 books in total, and seven sets of three books in the Orange Level 0 Readers, making 21 books in total. They are all General Fiction readers.</a:t>
            </a:r>
          </a:p>
          <a:p>
            <a:pPr marL="171450" indent="-171450">
              <a:buFont typeface="Arial"/>
              <a:buChar char="•"/>
            </a:pPr>
            <a:endParaRPr lang="en-US" sz="1200" i="1" u="none" kern="1200" baseline="0" dirty="0">
              <a:solidFill>
                <a:schemeClr val="tx1"/>
              </a:solidFill>
              <a:latin typeface="+mn-lt"/>
              <a:ea typeface="+mn-ea"/>
              <a:cs typeface="+mn-cs"/>
            </a:endParaRPr>
          </a:p>
          <a:p>
            <a:pPr marL="171450" indent="-171450">
              <a:buFont typeface="Arial"/>
              <a:buChar char="•"/>
            </a:pPr>
            <a:r>
              <a:rPr lang="en-US" sz="1200" i="0" u="none" kern="1200" baseline="0" dirty="0">
                <a:solidFill>
                  <a:schemeClr val="tx1"/>
                </a:solidFill>
                <a:latin typeface="+mn-lt"/>
                <a:ea typeface="+mn-ea"/>
                <a:cs typeface="+mn-cs"/>
              </a:rPr>
              <a:t>The books in the first set contain only regularly decodable words made up of sounds from the first set of letter sounds; the books in the second set contain only regularly decodable words made up of sounds from the first and second set of letter sounds; and so on. This means that children can enjoy reading books as early as the second week of </a:t>
            </a:r>
            <a:r>
              <a:rPr lang="en-US" sz="1200" i="1" u="none" kern="1200" baseline="0" dirty="0">
                <a:solidFill>
                  <a:schemeClr val="tx1"/>
                </a:solidFill>
                <a:latin typeface="+mn-lt"/>
                <a:ea typeface="+mn-ea"/>
                <a:cs typeface="+mn-cs"/>
              </a:rPr>
              <a:t>Jolly Phonics</a:t>
            </a:r>
            <a:r>
              <a:rPr lang="en-US" sz="1200" i="0" u="none" kern="1200" baseline="0" dirty="0">
                <a:solidFill>
                  <a:schemeClr val="tx1"/>
                </a:solidFill>
                <a:latin typeface="+mn-lt"/>
                <a:ea typeface="+mn-ea"/>
                <a:cs typeface="+mn-cs"/>
              </a:rPr>
              <a:t>. The final set also feature a small number of tricky words.</a:t>
            </a:r>
          </a:p>
          <a:p>
            <a:pPr marL="171450" indent="-171450">
              <a:buFont typeface="Arial"/>
              <a:buChar char="•"/>
            </a:pPr>
            <a:endParaRPr lang="en-US" sz="1200" i="0" u="none" kern="1200" baseline="0" dirty="0">
              <a:solidFill>
                <a:schemeClr val="tx1"/>
              </a:solidFill>
              <a:latin typeface="+mn-lt"/>
              <a:ea typeface="+mn-ea"/>
              <a:cs typeface="+mn-cs"/>
            </a:endParaRPr>
          </a:p>
          <a:p>
            <a:pPr marL="171450" indent="-171450">
              <a:buFont typeface="Arial"/>
              <a:buChar char="•"/>
            </a:pPr>
            <a:r>
              <a:rPr lang="en-US" sz="1200" i="0" u="none" kern="1200" baseline="0" dirty="0">
                <a:solidFill>
                  <a:schemeClr val="tx1"/>
                </a:solidFill>
                <a:latin typeface="+mn-lt"/>
                <a:ea typeface="+mn-ea"/>
                <a:cs typeface="+mn-cs"/>
              </a:rPr>
              <a:t>As children complete the 42 letter sounds and are introduced the alternative spellings and tricky words, they can progress on to Level 1 of the </a:t>
            </a:r>
            <a:r>
              <a:rPr lang="en-US" sz="1200" i="1" u="none" kern="1200" baseline="0" dirty="0">
                <a:solidFill>
                  <a:schemeClr val="tx1"/>
                </a:solidFill>
                <a:latin typeface="+mn-lt"/>
                <a:ea typeface="+mn-ea"/>
                <a:cs typeface="+mn-cs"/>
              </a:rPr>
              <a:t>Jolly Phonics Readers</a:t>
            </a:r>
            <a:r>
              <a:rPr lang="en-US" sz="1200" i="0" u="none" kern="1200" baseline="0" dirty="0">
                <a:solidFill>
                  <a:schemeClr val="tx1"/>
                </a:solidFill>
                <a:latin typeface="+mn-lt"/>
                <a:ea typeface="+mn-ea"/>
                <a:cs typeface="+mn-cs"/>
              </a:rPr>
              <a:t>.</a:t>
            </a:r>
            <a:endParaRPr lang="en-GB" i="0" dirty="0">
              <a:solidFill>
                <a:schemeClr val="hlink"/>
              </a:solidFill>
            </a:endParaRPr>
          </a:p>
        </p:txBody>
      </p:sp>
      <p:sp>
        <p:nvSpPr>
          <p:cNvPr id="4" name="Slide Number Placeholder 3"/>
          <p:cNvSpPr>
            <a:spLocks noGrp="1"/>
          </p:cNvSpPr>
          <p:nvPr>
            <p:ph type="sldNum" sz="quarter" idx="10"/>
          </p:nvPr>
        </p:nvSpPr>
        <p:spPr/>
        <p:txBody>
          <a:bodyPr/>
          <a:lstStyle/>
          <a:p>
            <a:fld id="{AEAA342E-5DA6-0D42-A489-F6FD04AED679}" type="slidenum">
              <a:rPr lang="en-US" smtClean="0"/>
              <a:t>16</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Blending words with digraphs is a little bit harder for the children at first as they have to remember that when they see a word like ‘rain’, for example, the ‘a’ and ‘</a:t>
            </a:r>
            <a:r>
              <a:rPr lang="en-US" sz="1200" u="none" kern="1200" baseline="0" dirty="0" err="1">
                <a:solidFill>
                  <a:schemeClr val="tx1"/>
                </a:solidFill>
                <a:latin typeface="+mn-lt"/>
                <a:ea typeface="+mn-ea"/>
                <a:cs typeface="+mn-cs"/>
              </a:rPr>
              <a:t>i</a:t>
            </a:r>
            <a:r>
              <a:rPr lang="en-US" sz="1200" u="none" kern="1200" baseline="0" dirty="0">
                <a:solidFill>
                  <a:schemeClr val="tx1"/>
                </a:solidFill>
                <a:latin typeface="+mn-lt"/>
                <a:ea typeface="+mn-ea"/>
                <a:cs typeface="+mn-cs"/>
              </a:rPr>
              <a:t>’ together say /</a:t>
            </a:r>
            <a:r>
              <a:rPr lang="en-US" sz="1200" u="none" kern="1200" baseline="0" dirty="0" err="1">
                <a:solidFill>
                  <a:schemeClr val="tx1"/>
                </a:solidFill>
                <a:latin typeface="+mn-lt"/>
                <a:ea typeface="+mn-ea"/>
                <a:cs typeface="+mn-cs"/>
              </a:rPr>
              <a:t>ai</a:t>
            </a:r>
            <a:r>
              <a:rPr lang="en-US" sz="1200" u="none" kern="1200" baseline="0" dirty="0">
                <a:solidFill>
                  <a:schemeClr val="tx1"/>
                </a:solidFill>
                <a:latin typeface="+mn-lt"/>
                <a:ea typeface="+mn-ea"/>
                <a:cs typeface="+mn-cs"/>
              </a:rPr>
              <a:t>/.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One way to help the children is to put a dot under each sound, so the word ‘rain’ would have three dots representing the three sounds ‘r-</a:t>
            </a:r>
            <a:r>
              <a:rPr lang="en-US" sz="1200" u="none" kern="1200" baseline="0" dirty="0" err="1">
                <a:solidFill>
                  <a:schemeClr val="tx1"/>
                </a:solidFill>
                <a:latin typeface="+mn-lt"/>
                <a:ea typeface="+mn-ea"/>
                <a:cs typeface="+mn-cs"/>
              </a:rPr>
              <a:t>ai</a:t>
            </a:r>
            <a:r>
              <a:rPr lang="en-US" sz="1200" u="none" kern="1200" baseline="0" dirty="0">
                <a:solidFill>
                  <a:schemeClr val="tx1"/>
                </a:solidFill>
                <a:latin typeface="+mn-lt"/>
                <a:ea typeface="+mn-ea"/>
                <a:cs typeface="+mn-cs"/>
              </a:rPr>
              <a:t>-n’.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It is also easier for the children to blend words with consonant blends if they can say the consonant blend in one go: for example, </a:t>
            </a:r>
            <a:br>
              <a:rPr lang="en-US" sz="1200" u="none" kern="1200" baseline="0" dirty="0">
                <a:solidFill>
                  <a:schemeClr val="tx1"/>
                </a:solidFill>
                <a:latin typeface="+mn-lt"/>
                <a:ea typeface="+mn-ea"/>
                <a:cs typeface="+mn-cs"/>
              </a:rPr>
            </a:br>
            <a:r>
              <a:rPr lang="en-US" sz="1200" u="none" kern="1200" baseline="0" dirty="0">
                <a:solidFill>
                  <a:schemeClr val="tx1"/>
                </a:solidFill>
                <a:latin typeface="+mn-lt"/>
                <a:ea typeface="+mn-ea"/>
                <a:cs typeface="+mn-cs"/>
              </a:rPr>
              <a:t>‘</a:t>
            </a:r>
            <a:r>
              <a:rPr lang="en-US" sz="1200" u="none" kern="1200" baseline="0" dirty="0" err="1">
                <a:solidFill>
                  <a:schemeClr val="tx1"/>
                </a:solidFill>
                <a:latin typeface="+mn-lt"/>
                <a:ea typeface="+mn-ea"/>
                <a:cs typeface="+mn-cs"/>
              </a:rPr>
              <a:t>pl</a:t>
            </a:r>
            <a:r>
              <a:rPr lang="en-US" sz="1200" u="none" kern="1200" baseline="0" dirty="0">
                <a:solidFill>
                  <a:schemeClr val="tx1"/>
                </a:solidFill>
                <a:latin typeface="+mn-lt"/>
                <a:ea typeface="+mn-ea"/>
                <a:cs typeface="+mn-cs"/>
              </a:rPr>
              <a:t>-a-n’ rather than ‘p-l-a-n’. It is worth spending time looking at the different consonant blends with the children and </a:t>
            </a:r>
            <a:r>
              <a:rPr lang="en-US" sz="1200" u="none" kern="1200" baseline="0" dirty="0" err="1">
                <a:solidFill>
                  <a:schemeClr val="tx1"/>
                </a:solidFill>
                <a:latin typeface="+mn-lt"/>
                <a:ea typeface="+mn-ea"/>
                <a:cs typeface="+mn-cs"/>
              </a:rPr>
              <a:t>practising</a:t>
            </a:r>
            <a:r>
              <a:rPr lang="en-US" sz="1200" u="none" kern="1200" baseline="0" dirty="0">
                <a:solidFill>
                  <a:schemeClr val="tx1"/>
                </a:solidFill>
                <a:latin typeface="+mn-lt"/>
                <a:ea typeface="+mn-ea"/>
                <a:cs typeface="+mn-cs"/>
              </a:rPr>
              <a:t> them using flashcards. (Other examples of consonant blends are ‘</a:t>
            </a:r>
            <a:r>
              <a:rPr lang="en-US" sz="1200" u="none" kern="1200" baseline="0" dirty="0" err="1">
                <a:solidFill>
                  <a:schemeClr val="tx1"/>
                </a:solidFill>
                <a:latin typeface="+mn-lt"/>
                <a:ea typeface="+mn-ea"/>
                <a:cs typeface="+mn-cs"/>
              </a:rPr>
              <a:t>tr</a:t>
            </a:r>
            <a:r>
              <a:rPr lang="en-US" sz="1200" u="none" kern="1200" baseline="0" dirty="0">
                <a:solidFill>
                  <a:schemeClr val="tx1"/>
                </a:solidFill>
                <a:latin typeface="+mn-lt"/>
                <a:ea typeface="+mn-ea"/>
                <a:cs typeface="+mn-cs"/>
              </a:rPr>
              <a:t>, gr, </a:t>
            </a:r>
            <a:r>
              <a:rPr lang="en-US" sz="1200" u="none" kern="1200" baseline="0" dirty="0" err="1">
                <a:solidFill>
                  <a:schemeClr val="tx1"/>
                </a:solidFill>
                <a:latin typeface="+mn-lt"/>
                <a:ea typeface="+mn-ea"/>
                <a:cs typeface="+mn-cs"/>
              </a:rPr>
              <a:t>cr</a:t>
            </a:r>
            <a:r>
              <a:rPr lang="en-US" sz="1200" u="none" kern="1200" baseline="0" dirty="0">
                <a:solidFill>
                  <a:schemeClr val="tx1"/>
                </a:solidFill>
                <a:latin typeface="+mn-lt"/>
                <a:ea typeface="+mn-ea"/>
                <a:cs typeface="+mn-cs"/>
              </a:rPr>
              <a:t>, </a:t>
            </a:r>
            <a:r>
              <a:rPr lang="en-US" sz="1200" u="none" kern="1200" baseline="0" dirty="0" err="1">
                <a:solidFill>
                  <a:schemeClr val="tx1"/>
                </a:solidFill>
                <a:latin typeface="+mn-lt"/>
                <a:ea typeface="+mn-ea"/>
                <a:cs typeface="+mn-cs"/>
              </a:rPr>
              <a:t>dr</a:t>
            </a:r>
            <a:r>
              <a:rPr lang="en-US" sz="1200" u="none" kern="1200" baseline="0" dirty="0">
                <a:solidFill>
                  <a:schemeClr val="tx1"/>
                </a:solidFill>
                <a:latin typeface="+mn-lt"/>
                <a:ea typeface="+mn-ea"/>
                <a:cs typeface="+mn-cs"/>
              </a:rPr>
              <a:t>, </a:t>
            </a:r>
            <a:r>
              <a:rPr lang="en-US" sz="1200" u="none" kern="1200" baseline="0" dirty="0" err="1">
                <a:solidFill>
                  <a:schemeClr val="tx1"/>
                </a:solidFill>
                <a:latin typeface="+mn-lt"/>
                <a:ea typeface="+mn-ea"/>
                <a:cs typeface="+mn-cs"/>
              </a:rPr>
              <a:t>fl</a:t>
            </a:r>
            <a:r>
              <a:rPr lang="en-US" sz="1200" u="none" kern="1200" baseline="0" dirty="0">
                <a:solidFill>
                  <a:schemeClr val="tx1"/>
                </a:solidFill>
                <a:latin typeface="+mn-lt"/>
                <a:ea typeface="+mn-ea"/>
                <a:cs typeface="+mn-cs"/>
              </a:rPr>
              <a:t>, </a:t>
            </a:r>
            <a:r>
              <a:rPr lang="en-US" sz="1200" u="none" kern="1200" baseline="0" dirty="0" err="1">
                <a:solidFill>
                  <a:schemeClr val="tx1"/>
                </a:solidFill>
                <a:latin typeface="+mn-lt"/>
                <a:ea typeface="+mn-ea"/>
                <a:cs typeface="+mn-cs"/>
              </a:rPr>
              <a:t>br</a:t>
            </a:r>
            <a:r>
              <a:rPr lang="en-US" sz="1200" u="none" kern="1200" baseline="0" dirty="0">
                <a:solidFill>
                  <a:schemeClr val="tx1"/>
                </a:solidFill>
                <a:latin typeface="+mn-lt"/>
                <a:ea typeface="+mn-ea"/>
                <a:cs typeface="+mn-cs"/>
              </a:rPr>
              <a:t>, </a:t>
            </a:r>
            <a:r>
              <a:rPr lang="en-US" sz="1200" u="none" kern="1200" baseline="0" dirty="0" err="1">
                <a:solidFill>
                  <a:schemeClr val="tx1"/>
                </a:solidFill>
                <a:latin typeface="+mn-lt"/>
                <a:ea typeface="+mn-ea"/>
                <a:cs typeface="+mn-cs"/>
              </a:rPr>
              <a:t>scr</a:t>
            </a:r>
            <a:r>
              <a:rPr lang="en-US" sz="1200" u="none" kern="1200" baseline="0" dirty="0">
                <a:solidFill>
                  <a:schemeClr val="tx1"/>
                </a:solidFill>
                <a:latin typeface="+mn-lt"/>
                <a:ea typeface="+mn-ea"/>
                <a:cs typeface="+mn-cs"/>
              </a:rPr>
              <a:t>, </a:t>
            </a:r>
            <a:r>
              <a:rPr lang="en-US" sz="1200" u="none" kern="1200" baseline="0" dirty="0" err="1">
                <a:solidFill>
                  <a:schemeClr val="tx1"/>
                </a:solidFill>
                <a:latin typeface="+mn-lt"/>
                <a:ea typeface="+mn-ea"/>
                <a:cs typeface="+mn-cs"/>
              </a:rPr>
              <a:t>spl</a:t>
            </a:r>
            <a:r>
              <a:rPr lang="en-US" sz="1200" u="none" kern="1200" baseline="0" dirty="0">
                <a:solidFill>
                  <a:schemeClr val="tx1"/>
                </a:solidFill>
                <a:latin typeface="+mn-lt"/>
                <a:ea typeface="+mn-ea"/>
                <a:cs typeface="+mn-cs"/>
              </a:rPr>
              <a:t>’.)</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As with all the other skills, blending becomes easier with regular practice.</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17</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As well as learning the skills for reading, the children must learn the skills for writing. In order to write down a regular word correctly, the children must listen to a word, identify the sounds in it and choose the letters to represent them.</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ability to hear the sounds in a word is called ‘phonological awareness’ and can be encouraged from the very first lesson. When the children are being introduced to the sound /s/, for example, they can be asked “Is there a /s/ in ‘sun’?”, “Is there a /s/ in ‘snake’? “Is there a /s/ in ‘mouse’?” “Is there a /s/ in ‘dog’?”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Most children find it difficult to hear the sounds at first and will often give the wrong answer; gradually, with practice, they will start to hear them. Those children who can hear the sounds will find it easier to hear the /s/ in ‘sun’ and ‘snake’ than in ‘mouse’ because it is the initial sound. ‘I-Spy’ is a good game to play with the children to help them hear the initial sound in words.</a:t>
            </a:r>
          </a:p>
        </p:txBody>
      </p:sp>
      <p:sp>
        <p:nvSpPr>
          <p:cNvPr id="4" name="Slide Number Placeholder 3"/>
          <p:cNvSpPr>
            <a:spLocks noGrp="1"/>
          </p:cNvSpPr>
          <p:nvPr>
            <p:ph type="sldNum" sz="quarter" idx="10"/>
          </p:nvPr>
        </p:nvSpPr>
        <p:spPr/>
        <p:txBody>
          <a:bodyPr/>
          <a:lstStyle/>
          <a:p>
            <a:fld id="{AEAA342E-5DA6-0D42-A489-F6FD04AED679}" type="slidenum">
              <a:rPr lang="en-US" smtClean="0"/>
              <a:t>18</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Over time it is important that the children learn to identify all the sounds in a word and this can be encouraged roughly once the children know the first six sounds.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main way to encourage this skill is to call out a word and then sound it out with the children: for example, “hat, h-a-t”. The children are encouraged to say it again, holding up a finger for each sound. In time, most children will be able to do this for themselves. Those who are the last to acquire this skill are generally the children who have the greatest problems in learning to read and write.</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Other ways to encourage the children to listen for sounds is to look at word families (</a:t>
            </a:r>
            <a:r>
              <a:rPr lang="en-US" sz="1200" u="none" kern="1200" baseline="0" dirty="0" err="1">
                <a:solidFill>
                  <a:schemeClr val="tx1"/>
                </a:solidFill>
                <a:latin typeface="+mn-lt"/>
                <a:ea typeface="+mn-ea"/>
                <a:cs typeface="+mn-cs"/>
              </a:rPr>
              <a:t>eg</a:t>
            </a:r>
            <a:r>
              <a:rPr lang="en-US" sz="1200" u="none" kern="1200" baseline="0" dirty="0">
                <a:solidFill>
                  <a:schemeClr val="tx1"/>
                </a:solidFill>
                <a:latin typeface="+mn-lt"/>
                <a:ea typeface="+mn-ea"/>
                <a:cs typeface="+mn-cs"/>
              </a:rPr>
              <a:t> cat, hat, bat, fat, rat) or play games that require losing one or more sounds in a word.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Call out ‘pink’ for example and the children should respond with ‘ink’; ‘mice’ with ‘ice’; ‘stop’ with ‘top’.</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Or call out a whole word and ask the children to take away one sound at a time, until only one sound is left: for example, ‘splash, plash, lash, ash, </a:t>
            </a:r>
            <a:r>
              <a:rPr lang="en-US" sz="1200" u="none" kern="1200" baseline="0" dirty="0" err="1">
                <a:solidFill>
                  <a:schemeClr val="tx1"/>
                </a:solidFill>
                <a:latin typeface="+mn-lt"/>
                <a:ea typeface="+mn-ea"/>
                <a:cs typeface="+mn-cs"/>
              </a:rPr>
              <a:t>sh</a:t>
            </a:r>
            <a:r>
              <a:rPr lang="en-US" sz="1200" u="none" kern="1200" baseline="0" dirty="0">
                <a:solidFill>
                  <a:schemeClr val="tx1"/>
                </a:solidFill>
                <a:latin typeface="+mn-lt"/>
                <a:ea typeface="+mn-ea"/>
                <a:cs typeface="+mn-cs"/>
              </a:rPr>
              <a:t>’. This is called the ‘chopping game’.</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i="1" u="none" kern="1200" baseline="0" dirty="0">
                <a:solidFill>
                  <a:schemeClr val="tx1"/>
                </a:solidFill>
                <a:latin typeface="+mn-lt"/>
                <a:ea typeface="+mn-ea"/>
                <a:cs typeface="+mn-cs"/>
              </a:rPr>
              <a:t>[If there is time, ask everyone to sound out some words, holding up a finger for each sound. You could also demonstrate some of the games.]</a:t>
            </a:r>
          </a:p>
        </p:txBody>
      </p:sp>
      <p:sp>
        <p:nvSpPr>
          <p:cNvPr id="4" name="Slide Number Placeholder 3"/>
          <p:cNvSpPr>
            <a:spLocks noGrp="1"/>
          </p:cNvSpPr>
          <p:nvPr>
            <p:ph type="sldNum" sz="quarter" idx="10"/>
          </p:nvPr>
        </p:nvSpPr>
        <p:spPr/>
        <p:txBody>
          <a:bodyPr/>
          <a:lstStyle/>
          <a:p>
            <a:fld id="{AEAA342E-5DA6-0D42-A489-F6FD04AED679}" type="slidenum">
              <a:rPr lang="en-US" smtClean="0"/>
              <a:t>19</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Once the children are able to hear the sounds in words and know how to write them, they are ready for some simple dictation.</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First of all, letter sounds are dictated, followed by simple CVC words (consonant-vowel-consonant words </a:t>
            </a:r>
            <a:r>
              <a:rPr lang="en-US" sz="1200" u="none" kern="1200" baseline="0" dirty="0" err="1">
                <a:solidFill>
                  <a:schemeClr val="tx1"/>
                </a:solidFill>
                <a:latin typeface="+mn-lt"/>
                <a:ea typeface="+mn-ea"/>
                <a:cs typeface="+mn-cs"/>
              </a:rPr>
              <a:t>eg</a:t>
            </a:r>
            <a:r>
              <a:rPr lang="en-US" sz="1200" u="none" kern="1200" baseline="0" dirty="0">
                <a:solidFill>
                  <a:schemeClr val="tx1"/>
                </a:solidFill>
                <a:latin typeface="+mn-lt"/>
                <a:ea typeface="+mn-ea"/>
                <a:cs typeface="+mn-cs"/>
              </a:rPr>
              <a:t> ‘cat’, ‘hop’, ‘tin’.)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When the children can do this, they are ready for longer, more complicated words (such as compound words or words with digraphs and consonant blends).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Then they can move on to short phrases and eventually sentences, where they need to know that a sentence starts with a capital letter and ends with a full stop, and that the letters in the words should not bump up too close together but that there should be a gap between each word.</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By this stage it is a good idea to give some regular dictation on capital letters. The children find it quite easy to </a:t>
            </a:r>
            <a:r>
              <a:rPr lang="en-US" sz="1200" u="none" kern="1200" baseline="0" dirty="0" err="1">
                <a:solidFill>
                  <a:schemeClr val="tx1"/>
                </a:solidFill>
                <a:latin typeface="+mn-lt"/>
                <a:ea typeface="+mn-ea"/>
                <a:cs typeface="+mn-cs"/>
              </a:rPr>
              <a:t>recognise</a:t>
            </a:r>
            <a:r>
              <a:rPr lang="en-US" sz="1200" u="none" kern="1200" baseline="0" dirty="0">
                <a:solidFill>
                  <a:schemeClr val="tx1"/>
                </a:solidFill>
                <a:latin typeface="+mn-lt"/>
                <a:ea typeface="+mn-ea"/>
                <a:cs typeface="+mn-cs"/>
              </a:rPr>
              <a:t> them, but also need to know how to write them.</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It works well to give dictation twice a week. This prepares the children for the harder task of independent writing.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It is also an opportunity to check that children are forming their letters correctly.</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20</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Here is a typical sample of some early dictation.</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It was written by a five-year-old in the first half of the year.</a:t>
            </a:r>
          </a:p>
        </p:txBody>
      </p:sp>
      <p:sp>
        <p:nvSpPr>
          <p:cNvPr id="4" name="Slide Number Placeholder 3"/>
          <p:cNvSpPr>
            <a:spLocks noGrp="1"/>
          </p:cNvSpPr>
          <p:nvPr>
            <p:ph type="sldNum" sz="quarter" idx="10"/>
          </p:nvPr>
        </p:nvSpPr>
        <p:spPr/>
        <p:txBody>
          <a:bodyPr/>
          <a:lstStyle/>
          <a:p>
            <a:fld id="{AEAA342E-5DA6-0D42-A489-F6FD04AED679}" type="slidenum">
              <a:rPr lang="en-US" smtClean="0"/>
              <a:t>21</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Once the children are able to write words and little sentences, they are ready to try some independent writing; it usually looks like this.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At this stage, the children’s spelling will not be accurate but their work can be read.</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Most of the words have been sounded out successfully and written using the spellings they know.</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This child needs to listen carefully to hear the /</a:t>
            </a:r>
            <a:r>
              <a:rPr lang="en-US" sz="1200" u="none" kern="1200" baseline="0" dirty="0" err="1">
                <a:solidFill>
                  <a:schemeClr val="tx1"/>
                </a:solidFill>
                <a:latin typeface="+mn-lt"/>
                <a:ea typeface="+mn-ea"/>
                <a:cs typeface="+mn-cs"/>
              </a:rPr>
              <a:t>ng</a:t>
            </a:r>
            <a:r>
              <a:rPr lang="en-US" sz="1200" u="none" kern="1200" baseline="0" dirty="0">
                <a:solidFill>
                  <a:schemeClr val="tx1"/>
                </a:solidFill>
                <a:latin typeface="+mn-lt"/>
                <a:ea typeface="+mn-ea"/>
                <a:cs typeface="+mn-cs"/>
              </a:rPr>
              <a:t>/ at the end of ‘riding’.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silent ‘e’ in ‘horse’, the long ‘</a:t>
            </a:r>
            <a:r>
              <a:rPr lang="en-US" sz="1200" u="none" kern="1200" baseline="0" dirty="0" err="1">
                <a:solidFill>
                  <a:schemeClr val="tx1"/>
                </a:solidFill>
                <a:latin typeface="+mn-lt"/>
                <a:ea typeface="+mn-ea"/>
                <a:cs typeface="+mn-cs"/>
              </a:rPr>
              <a:t>i</a:t>
            </a:r>
            <a:r>
              <a:rPr lang="en-US" sz="1200" u="none" kern="1200" baseline="0" dirty="0">
                <a:solidFill>
                  <a:schemeClr val="tx1"/>
                </a:solidFill>
                <a:latin typeface="+mn-lt"/>
                <a:ea typeface="+mn-ea"/>
                <a:cs typeface="+mn-cs"/>
              </a:rPr>
              <a:t>’ in ‘riding’ and the tricky word ‘was’ will be taught later.</a:t>
            </a:r>
          </a:p>
        </p:txBody>
      </p:sp>
      <p:sp>
        <p:nvSpPr>
          <p:cNvPr id="4" name="Slide Number Placeholder 3"/>
          <p:cNvSpPr>
            <a:spLocks noGrp="1"/>
          </p:cNvSpPr>
          <p:nvPr>
            <p:ph type="sldNum" sz="quarter" idx="10"/>
          </p:nvPr>
        </p:nvSpPr>
        <p:spPr/>
        <p:txBody>
          <a:bodyPr/>
          <a:lstStyle/>
          <a:p>
            <a:fld id="{AEAA342E-5DA6-0D42-A489-F6FD04AED679}" type="slidenum">
              <a:rPr lang="en-US" smtClean="0"/>
              <a:t>22</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Here is a typical example of the kind of writing a five-year-old will do towards the end of their first year.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Children who find it difficult to learn their letter sounds or hear the sounds in words will not be as far on as this.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With practice they will get to this stage, but it will take a bit longer.</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Accurate spelling is important and is one of the main focuses of </a:t>
            </a:r>
            <a:r>
              <a:rPr lang="en-US" sz="1200" i="1" u="none" kern="1200" baseline="0" dirty="0">
                <a:solidFill>
                  <a:schemeClr val="tx1"/>
                </a:solidFill>
                <a:latin typeface="+mn-lt"/>
                <a:ea typeface="+mn-ea"/>
                <a:cs typeface="+mn-cs"/>
              </a:rPr>
              <a:t>Jolly Grammar </a:t>
            </a:r>
            <a:r>
              <a:rPr lang="en-US" sz="1200" u="none" kern="1200" baseline="0" dirty="0">
                <a:solidFill>
                  <a:schemeClr val="tx1"/>
                </a:solidFill>
                <a:latin typeface="+mn-lt"/>
                <a:ea typeface="+mn-ea"/>
                <a:cs typeface="+mn-cs"/>
              </a:rPr>
              <a:t>in the following years.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However, in their first year it gives the children enormous confidence and pleasure to be able to write down exactly what they want and be understood.</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23</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Not all words in English can be written successfully by listening for the sounds, as some words have irregular spellings or use alternative spellings that the children haven’t learnt yet.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Some of these words, like ‘I, the, he, she, me, we, be, was, to, do, are, all’ are words that the children need to know if they are going to read and write sentences.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These words are called ‘tricky’ words because they are inclined to trick you!</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In </a:t>
            </a:r>
            <a:r>
              <a:rPr lang="en-US" sz="1200" i="1" u="none" kern="1200" baseline="0" dirty="0">
                <a:solidFill>
                  <a:schemeClr val="tx1"/>
                </a:solidFill>
                <a:latin typeface="+mn-lt"/>
                <a:ea typeface="+mn-ea"/>
                <a:cs typeface="+mn-cs"/>
              </a:rPr>
              <a:t>Jolly Phonics</a:t>
            </a:r>
            <a:r>
              <a:rPr lang="en-US" sz="1200" u="none" kern="1200" baseline="0" dirty="0">
                <a:solidFill>
                  <a:schemeClr val="tx1"/>
                </a:solidFill>
                <a:latin typeface="+mn-lt"/>
                <a:ea typeface="+mn-ea"/>
                <a:cs typeface="+mn-cs"/>
              </a:rPr>
              <a:t>, the children are taught 72 tricky words, which they have to learn by heart.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Not all of the word will be tricky, and the children find it amusing to blend it and work out which bit is the tricky part.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err="1">
                <a:solidFill>
                  <a:schemeClr val="tx1"/>
                </a:solidFill>
                <a:latin typeface="+mn-lt"/>
                <a:ea typeface="+mn-ea"/>
                <a:cs typeface="+mn-cs"/>
              </a:rPr>
              <a:t>Analysing</a:t>
            </a:r>
            <a:r>
              <a:rPr lang="en-US" sz="1200" u="none" kern="1200" baseline="0" dirty="0">
                <a:solidFill>
                  <a:schemeClr val="tx1"/>
                </a:solidFill>
                <a:latin typeface="+mn-lt"/>
                <a:ea typeface="+mn-ea"/>
                <a:cs typeface="+mn-cs"/>
              </a:rPr>
              <a:t> the words and having regular practice with flashcards is the best way for children to learn to read the tricky words.</a:t>
            </a:r>
          </a:p>
        </p:txBody>
      </p:sp>
      <p:sp>
        <p:nvSpPr>
          <p:cNvPr id="4" name="Slide Number Placeholder 3"/>
          <p:cNvSpPr>
            <a:spLocks noGrp="1"/>
          </p:cNvSpPr>
          <p:nvPr>
            <p:ph type="sldNum" sz="quarter" idx="10"/>
          </p:nvPr>
        </p:nvSpPr>
        <p:spPr/>
        <p:txBody>
          <a:bodyPr/>
          <a:lstStyle/>
          <a:p>
            <a:fld id="{AEAA342E-5DA6-0D42-A489-F6FD04AED679}" type="slidenum">
              <a:rPr lang="en-US" smtClean="0"/>
              <a:t>24</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The children find it easier to read the tricky words than to spell them, so a range of techniques can be employed to help the children learn the spellings.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main method is called ‘Look, Copy, Cover, Write and Check’. First of all, the children look at the word and think about how it is spelt. They could </a:t>
            </a:r>
            <a:r>
              <a:rPr lang="en-US" sz="1200" u="none" kern="1200" baseline="0" dirty="0" err="1">
                <a:solidFill>
                  <a:schemeClr val="tx1"/>
                </a:solidFill>
                <a:latin typeface="+mn-lt"/>
                <a:ea typeface="+mn-ea"/>
                <a:cs typeface="+mn-cs"/>
              </a:rPr>
              <a:t>analyse</a:t>
            </a:r>
            <a:r>
              <a:rPr lang="en-US" sz="1200" u="none" kern="1200" baseline="0" dirty="0">
                <a:solidFill>
                  <a:schemeClr val="tx1"/>
                </a:solidFill>
                <a:latin typeface="+mn-lt"/>
                <a:ea typeface="+mn-ea"/>
                <a:cs typeface="+mn-cs"/>
              </a:rPr>
              <a:t> the word as they did for reading, or repeat the letter names several times, or even form each letter in the air as they say its name. Then they copy the word, cover it up and try writing it on their own. Finally they check what they have written against the tricky word and have one more go.</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Another effective technique is to say the tricky word as it sounds. So the word ‘Monday’, for example, would be remembered as ‘MON-day’, and ‘Wednesday’ as ‘Wed-NES-day’ to help the children remember the spelling.</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For words that are much harder to spell, mnemonics are very useful. “People’ can be remembered as ‘</a:t>
            </a:r>
            <a:r>
              <a:rPr lang="en-US" sz="1200" b="1" u="none" kern="1200" baseline="0" dirty="0">
                <a:solidFill>
                  <a:schemeClr val="tx1"/>
                </a:solidFill>
                <a:latin typeface="+mn-lt"/>
                <a:ea typeface="+mn-ea"/>
                <a:cs typeface="+mn-cs"/>
              </a:rPr>
              <a:t>p</a:t>
            </a:r>
            <a:r>
              <a:rPr lang="en-US" sz="1200" u="none" kern="1200" baseline="0" dirty="0">
                <a:solidFill>
                  <a:schemeClr val="tx1"/>
                </a:solidFill>
                <a:latin typeface="+mn-lt"/>
                <a:ea typeface="+mn-ea"/>
                <a:cs typeface="+mn-cs"/>
              </a:rPr>
              <a:t>eople </a:t>
            </a:r>
            <a:r>
              <a:rPr lang="en-US" sz="1200" b="1" u="none" kern="1200" baseline="0" dirty="0">
                <a:solidFill>
                  <a:schemeClr val="tx1"/>
                </a:solidFill>
                <a:latin typeface="+mn-lt"/>
                <a:ea typeface="+mn-ea"/>
                <a:cs typeface="+mn-cs"/>
              </a:rPr>
              <a:t>e</a:t>
            </a:r>
            <a:r>
              <a:rPr lang="en-US" sz="1200" u="none" kern="1200" baseline="0" dirty="0">
                <a:solidFill>
                  <a:schemeClr val="tx1"/>
                </a:solidFill>
                <a:latin typeface="+mn-lt"/>
                <a:ea typeface="+mn-ea"/>
                <a:cs typeface="+mn-cs"/>
              </a:rPr>
              <a:t>at </a:t>
            </a:r>
            <a:r>
              <a:rPr lang="en-US" sz="1200" b="1" u="none" kern="1200" baseline="0" dirty="0" err="1">
                <a:solidFill>
                  <a:schemeClr val="tx1"/>
                </a:solidFill>
                <a:latin typeface="+mn-lt"/>
                <a:ea typeface="+mn-ea"/>
                <a:cs typeface="+mn-cs"/>
              </a:rPr>
              <a:t>o</a:t>
            </a:r>
            <a:r>
              <a:rPr lang="en-US" sz="1200" u="none" kern="1200" baseline="0" dirty="0" err="1">
                <a:solidFill>
                  <a:schemeClr val="tx1"/>
                </a:solidFill>
                <a:latin typeface="+mn-lt"/>
                <a:ea typeface="+mn-ea"/>
                <a:cs typeface="+mn-cs"/>
              </a:rPr>
              <a:t>melettes</a:t>
            </a:r>
            <a:r>
              <a:rPr lang="en-US" sz="1200" u="none" kern="1200" baseline="0" dirty="0">
                <a:solidFill>
                  <a:schemeClr val="tx1"/>
                </a:solidFill>
                <a:latin typeface="+mn-lt"/>
                <a:ea typeface="+mn-ea"/>
                <a:cs typeface="+mn-cs"/>
              </a:rPr>
              <a:t>, </a:t>
            </a:r>
            <a:r>
              <a:rPr lang="en-US" sz="1200" b="1" u="none" kern="1200" baseline="0" dirty="0">
                <a:solidFill>
                  <a:schemeClr val="tx1"/>
                </a:solidFill>
                <a:latin typeface="+mn-lt"/>
                <a:ea typeface="+mn-ea"/>
                <a:cs typeface="+mn-cs"/>
              </a:rPr>
              <a:t>p</a:t>
            </a:r>
            <a:r>
              <a:rPr lang="en-US" sz="1200" u="none" kern="1200" baseline="0" dirty="0">
                <a:solidFill>
                  <a:schemeClr val="tx1"/>
                </a:solidFill>
                <a:latin typeface="+mn-lt"/>
                <a:ea typeface="+mn-ea"/>
                <a:cs typeface="+mn-cs"/>
              </a:rPr>
              <a:t>eople </a:t>
            </a:r>
            <a:r>
              <a:rPr lang="en-US" sz="1200" b="1" u="none" kern="1200" baseline="0" dirty="0">
                <a:solidFill>
                  <a:schemeClr val="tx1"/>
                </a:solidFill>
                <a:latin typeface="+mn-lt"/>
                <a:ea typeface="+mn-ea"/>
                <a:cs typeface="+mn-cs"/>
              </a:rPr>
              <a:t>l</a:t>
            </a:r>
            <a:r>
              <a:rPr lang="en-US" sz="1200" u="none" kern="1200" baseline="0" dirty="0">
                <a:solidFill>
                  <a:schemeClr val="tx1"/>
                </a:solidFill>
                <a:latin typeface="+mn-lt"/>
                <a:ea typeface="+mn-ea"/>
                <a:cs typeface="+mn-cs"/>
              </a:rPr>
              <a:t>ike </a:t>
            </a:r>
            <a:r>
              <a:rPr lang="en-US" sz="1200" b="1" u="none" kern="1200" baseline="0" dirty="0">
                <a:solidFill>
                  <a:schemeClr val="tx1"/>
                </a:solidFill>
                <a:latin typeface="+mn-lt"/>
                <a:ea typeface="+mn-ea"/>
                <a:cs typeface="+mn-cs"/>
              </a:rPr>
              <a:t>e</a:t>
            </a:r>
            <a:r>
              <a:rPr lang="en-US" sz="1200" u="none" kern="1200" baseline="0" dirty="0">
                <a:solidFill>
                  <a:schemeClr val="tx1"/>
                </a:solidFill>
                <a:latin typeface="+mn-lt"/>
                <a:ea typeface="+mn-ea"/>
                <a:cs typeface="+mn-cs"/>
              </a:rPr>
              <a:t>ggs”; ‘because’ by ‘</a:t>
            </a:r>
            <a:r>
              <a:rPr lang="en-US" sz="1200" b="1" u="none" kern="1200" baseline="0" dirty="0">
                <a:solidFill>
                  <a:schemeClr val="tx1"/>
                </a:solidFill>
                <a:latin typeface="+mn-lt"/>
                <a:ea typeface="+mn-ea"/>
                <a:cs typeface="+mn-cs"/>
              </a:rPr>
              <a:t>b</a:t>
            </a:r>
            <a:r>
              <a:rPr lang="en-US" sz="1200" u="none" kern="1200" baseline="0" dirty="0">
                <a:solidFill>
                  <a:schemeClr val="tx1"/>
                </a:solidFill>
                <a:latin typeface="+mn-lt"/>
                <a:ea typeface="+mn-ea"/>
                <a:cs typeface="+mn-cs"/>
              </a:rPr>
              <a:t>ig </a:t>
            </a:r>
            <a:r>
              <a:rPr lang="en-US" sz="1200" b="1" u="none" kern="1200" baseline="0" dirty="0">
                <a:solidFill>
                  <a:schemeClr val="tx1"/>
                </a:solidFill>
                <a:latin typeface="+mn-lt"/>
                <a:ea typeface="+mn-ea"/>
                <a:cs typeface="+mn-cs"/>
              </a:rPr>
              <a:t>e</a:t>
            </a:r>
            <a:r>
              <a:rPr lang="en-US" sz="1200" u="none" kern="1200" baseline="0" dirty="0">
                <a:solidFill>
                  <a:schemeClr val="tx1"/>
                </a:solidFill>
                <a:latin typeface="+mn-lt"/>
                <a:ea typeface="+mn-ea"/>
                <a:cs typeface="+mn-cs"/>
              </a:rPr>
              <a:t>lephants </a:t>
            </a:r>
            <a:r>
              <a:rPr lang="en-US" sz="1200" b="1" u="none" kern="1200" baseline="0" dirty="0">
                <a:solidFill>
                  <a:schemeClr val="tx1"/>
                </a:solidFill>
                <a:latin typeface="+mn-lt"/>
                <a:ea typeface="+mn-ea"/>
                <a:cs typeface="+mn-cs"/>
              </a:rPr>
              <a:t>c</a:t>
            </a:r>
            <a:r>
              <a:rPr lang="en-US" sz="1200" u="none" kern="1200" baseline="0" dirty="0">
                <a:solidFill>
                  <a:schemeClr val="tx1"/>
                </a:solidFill>
                <a:latin typeface="+mn-lt"/>
                <a:ea typeface="+mn-ea"/>
                <a:cs typeface="+mn-cs"/>
              </a:rPr>
              <a:t>atch </a:t>
            </a:r>
            <a:r>
              <a:rPr lang="en-US" sz="1200" b="1" u="none" kern="1200" baseline="0" dirty="0">
                <a:solidFill>
                  <a:schemeClr val="tx1"/>
                </a:solidFill>
                <a:latin typeface="+mn-lt"/>
                <a:ea typeface="+mn-ea"/>
                <a:cs typeface="+mn-cs"/>
              </a:rPr>
              <a:t>a</a:t>
            </a:r>
            <a:r>
              <a:rPr lang="en-US" sz="1200" u="none" kern="1200" baseline="0" dirty="0">
                <a:solidFill>
                  <a:schemeClr val="tx1"/>
                </a:solidFill>
                <a:latin typeface="+mn-lt"/>
                <a:ea typeface="+mn-ea"/>
                <a:cs typeface="+mn-cs"/>
              </a:rPr>
              <a:t>nts </a:t>
            </a:r>
            <a:r>
              <a:rPr lang="en-US" sz="1200" b="1" u="none" kern="1200" baseline="0" dirty="0">
                <a:solidFill>
                  <a:schemeClr val="tx1"/>
                </a:solidFill>
                <a:latin typeface="+mn-lt"/>
                <a:ea typeface="+mn-ea"/>
                <a:cs typeface="+mn-cs"/>
              </a:rPr>
              <a:t>u</a:t>
            </a:r>
            <a:r>
              <a:rPr lang="en-US" sz="1200" u="none" kern="1200" baseline="0" dirty="0">
                <a:solidFill>
                  <a:schemeClr val="tx1"/>
                </a:solidFill>
                <a:latin typeface="+mn-lt"/>
                <a:ea typeface="+mn-ea"/>
                <a:cs typeface="+mn-cs"/>
              </a:rPr>
              <a:t>nder </a:t>
            </a:r>
            <a:r>
              <a:rPr lang="en-US" sz="1200" b="1" u="none" kern="1200" baseline="0" dirty="0">
                <a:solidFill>
                  <a:schemeClr val="tx1"/>
                </a:solidFill>
                <a:latin typeface="+mn-lt"/>
                <a:ea typeface="+mn-ea"/>
                <a:cs typeface="+mn-cs"/>
              </a:rPr>
              <a:t>s</a:t>
            </a:r>
            <a:r>
              <a:rPr lang="en-US" sz="1200" u="none" kern="1200" baseline="0" dirty="0">
                <a:solidFill>
                  <a:schemeClr val="tx1"/>
                </a:solidFill>
                <a:latin typeface="+mn-lt"/>
                <a:ea typeface="+mn-ea"/>
                <a:cs typeface="+mn-cs"/>
              </a:rPr>
              <a:t>mall </a:t>
            </a:r>
            <a:r>
              <a:rPr lang="en-US" sz="1200" b="1" u="none" kern="1200" baseline="0" dirty="0">
                <a:solidFill>
                  <a:schemeClr val="tx1"/>
                </a:solidFill>
                <a:latin typeface="+mn-lt"/>
                <a:ea typeface="+mn-ea"/>
                <a:cs typeface="+mn-cs"/>
              </a:rPr>
              <a:t>e</a:t>
            </a:r>
            <a:r>
              <a:rPr lang="en-US" sz="1200" u="none" kern="1200" baseline="0" dirty="0">
                <a:solidFill>
                  <a:schemeClr val="tx1"/>
                </a:solidFill>
                <a:latin typeface="+mn-lt"/>
                <a:ea typeface="+mn-ea"/>
                <a:cs typeface="+mn-cs"/>
              </a:rPr>
              <a:t>lephants’. The ‘</a:t>
            </a:r>
            <a:r>
              <a:rPr lang="en-US" sz="1200" u="none" kern="1200" baseline="0" dirty="0" err="1">
                <a:solidFill>
                  <a:schemeClr val="tx1"/>
                </a:solidFill>
                <a:latin typeface="+mn-lt"/>
                <a:ea typeface="+mn-ea"/>
                <a:cs typeface="+mn-cs"/>
              </a:rPr>
              <a:t>ould</a:t>
            </a:r>
            <a:r>
              <a:rPr lang="en-US" sz="1200" u="none" kern="1200" baseline="0" dirty="0">
                <a:solidFill>
                  <a:schemeClr val="tx1"/>
                </a:solidFill>
                <a:latin typeface="+mn-lt"/>
                <a:ea typeface="+mn-ea"/>
                <a:cs typeface="+mn-cs"/>
              </a:rPr>
              <a:t>’ in words like ‘could, should, would’ can be remembered as ‘</a:t>
            </a:r>
            <a:r>
              <a:rPr lang="en-US" sz="1200" b="1" u="none" kern="1200" baseline="0" dirty="0">
                <a:solidFill>
                  <a:schemeClr val="tx1"/>
                </a:solidFill>
                <a:latin typeface="+mn-lt"/>
                <a:ea typeface="+mn-ea"/>
                <a:cs typeface="+mn-cs"/>
              </a:rPr>
              <a:t>o u l</a:t>
            </a:r>
            <a:r>
              <a:rPr lang="en-US" sz="1200" u="none" kern="1200" baseline="0" dirty="0">
                <a:solidFill>
                  <a:schemeClr val="tx1"/>
                </a:solidFill>
                <a:latin typeface="+mn-lt"/>
                <a:ea typeface="+mn-ea"/>
                <a:cs typeface="+mn-cs"/>
              </a:rPr>
              <a:t>ucky </a:t>
            </a:r>
            <a:r>
              <a:rPr lang="en-US" sz="1200" b="1" u="none" kern="1200" baseline="0" dirty="0">
                <a:solidFill>
                  <a:schemeClr val="tx1"/>
                </a:solidFill>
                <a:latin typeface="+mn-lt"/>
                <a:ea typeface="+mn-ea"/>
                <a:cs typeface="+mn-cs"/>
              </a:rPr>
              <a:t>d</a:t>
            </a:r>
            <a:r>
              <a:rPr lang="en-US" sz="1200" u="none" kern="1200" baseline="0" dirty="0">
                <a:solidFill>
                  <a:schemeClr val="tx1"/>
                </a:solidFill>
                <a:latin typeface="+mn-lt"/>
                <a:ea typeface="+mn-ea"/>
                <a:cs typeface="+mn-cs"/>
              </a:rPr>
              <a:t>uck’.</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It is also helpful to link tricky words to their word families. For example, once the children have learned the tricky word ‘all’, they should find it easier to spell words like ‘call, fall, ball, hall, tall, wall’.</a:t>
            </a:r>
          </a:p>
        </p:txBody>
      </p:sp>
      <p:sp>
        <p:nvSpPr>
          <p:cNvPr id="4" name="Slide Number Placeholder 3"/>
          <p:cNvSpPr>
            <a:spLocks noGrp="1"/>
          </p:cNvSpPr>
          <p:nvPr>
            <p:ph type="sldNum" sz="quarter" idx="10"/>
          </p:nvPr>
        </p:nvSpPr>
        <p:spPr/>
        <p:txBody>
          <a:bodyPr/>
          <a:lstStyle/>
          <a:p>
            <a:fld id="{AEAA342E-5DA6-0D42-A489-F6FD04AED679}" type="slidenum">
              <a:rPr lang="en-US" smtClean="0"/>
              <a:t>25</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This animated example of the ‘look, copy, cover, write and check’ technique comes from </a:t>
            </a:r>
            <a:r>
              <a:rPr lang="en-US" sz="1200" i="1" u="none" kern="1200" baseline="0" dirty="0">
                <a:solidFill>
                  <a:schemeClr val="tx1"/>
                </a:solidFill>
                <a:latin typeface="+mn-lt"/>
                <a:ea typeface="+mn-ea"/>
                <a:cs typeface="+mn-cs"/>
              </a:rPr>
              <a:t>Jolly Phonics for the Whiteboard.</a:t>
            </a:r>
          </a:p>
          <a:p>
            <a:pPr marL="0" indent="0">
              <a:buFont typeface="Arial"/>
              <a:buNone/>
            </a:pPr>
            <a:endParaRPr lang="en-US" sz="1200" i="1"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children learn two or three new tricky words per lesson.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Firstly, the class practice reading each word by working out the tricky bit.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Then they look at how to write each word.</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First they say the letter names a few times and then they go through the animation</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When this has finished, individual children can come to the front to have a go themselves.</a:t>
            </a:r>
          </a:p>
          <a:p>
            <a:pPr marL="0" indent="0">
              <a:buFont typeface="Arial"/>
              <a:buNone/>
            </a:pPr>
            <a:endParaRPr lang="en-US" sz="1200" u="none" kern="1200" baseline="0" dirty="0">
              <a:solidFill>
                <a:schemeClr val="tx1"/>
              </a:solidFill>
              <a:latin typeface="+mn-lt"/>
              <a:ea typeface="+mn-ea"/>
              <a:cs typeface="+mn-cs"/>
            </a:endParaRP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GB" i="1" dirty="0">
                <a:solidFill>
                  <a:schemeClr val="hlink"/>
                </a:solidFill>
              </a:rPr>
              <a:t> [NB: To play the video, either click the middle of the screen or the icon in the left hand corner, depending on the version of the media software you are running.]</a:t>
            </a:r>
          </a:p>
        </p:txBody>
      </p:sp>
      <p:sp>
        <p:nvSpPr>
          <p:cNvPr id="4" name="Slide Number Placeholder 3"/>
          <p:cNvSpPr>
            <a:spLocks noGrp="1"/>
          </p:cNvSpPr>
          <p:nvPr>
            <p:ph type="sldNum" sz="quarter" idx="10"/>
          </p:nvPr>
        </p:nvSpPr>
        <p:spPr/>
        <p:txBody>
          <a:bodyPr/>
          <a:lstStyle/>
          <a:p>
            <a:fld id="{AEAA342E-5DA6-0D42-A489-F6FD04AED679}" type="slidenum">
              <a:rPr lang="en-US" smtClean="0"/>
              <a:t>26</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Once the children know the 42 letter sounds and the first set of tricky words, and can read and write regular words, the children are ready to move on to the second set of</a:t>
            </a:r>
            <a:r>
              <a:rPr lang="en-US" sz="1200" i="1" u="none" kern="1200" baseline="0" dirty="0">
                <a:solidFill>
                  <a:schemeClr val="tx1"/>
                </a:solidFill>
                <a:latin typeface="+mn-lt"/>
                <a:ea typeface="+mn-ea"/>
                <a:cs typeface="+mn-cs"/>
              </a:rPr>
              <a:t> Jolly Phonics Readers</a:t>
            </a:r>
            <a:r>
              <a:rPr lang="en-US" sz="1200" i="0" u="none" kern="1200" baseline="0" dirty="0">
                <a:solidFill>
                  <a:schemeClr val="tx1"/>
                </a:solidFill>
                <a:latin typeface="+mn-lt"/>
                <a:ea typeface="+mn-ea"/>
                <a:cs typeface="+mn-cs"/>
              </a:rPr>
              <a:t>, Jolly Phonics Level 1 Readers.</a:t>
            </a:r>
            <a:endParaRPr lang="en-US" sz="1200" u="none" kern="1200" baseline="0" dirty="0">
              <a:solidFill>
                <a:schemeClr val="tx1"/>
              </a:solidFill>
              <a:latin typeface="+mn-lt"/>
              <a:ea typeface="+mn-ea"/>
              <a:cs typeface="+mn-cs"/>
            </a:endParaRP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For Levels 1-4, there are three series of six books, making 72 books in total. The series are: Inky Mouse and Friends, which has stories about the characters Inky, Snake, Bee and Phonic. General Fiction, with new stories or adaptations of old </a:t>
            </a:r>
            <a:r>
              <a:rPr lang="en-US" sz="1200" u="none" kern="1200" baseline="0" dirty="0" err="1">
                <a:solidFill>
                  <a:schemeClr val="tx1"/>
                </a:solidFill>
                <a:latin typeface="+mn-lt"/>
                <a:ea typeface="+mn-ea"/>
                <a:cs typeface="+mn-cs"/>
              </a:rPr>
              <a:t>favourites</a:t>
            </a:r>
            <a:r>
              <a:rPr lang="en-US" sz="1200" u="none" kern="1200" baseline="0" dirty="0">
                <a:solidFill>
                  <a:schemeClr val="tx1"/>
                </a:solidFill>
                <a:latin typeface="+mn-lt"/>
                <a:ea typeface="+mn-ea"/>
                <a:cs typeface="+mn-cs"/>
              </a:rPr>
              <a:t>, and non-fiction, which features texts about nature, science and the real world.</a:t>
            </a:r>
          </a:p>
          <a:p>
            <a:pPr marL="171450" indent="-171450">
              <a:buFont typeface="Arial"/>
              <a:buChar char="•"/>
            </a:pPr>
            <a:endParaRPr lang="en-US" sz="1200" u="none" kern="1200" baseline="0" dirty="0">
              <a:solidFill>
                <a:schemeClr val="tx1"/>
              </a:solidFill>
              <a:latin typeface="+mn-lt"/>
              <a:ea typeface="+mn-ea"/>
              <a:cs typeface="+mn-cs"/>
            </a:endParaRP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sz="1200" u="none" kern="1200" baseline="0" dirty="0">
                <a:solidFill>
                  <a:schemeClr val="tx1"/>
                </a:solidFill>
                <a:latin typeface="+mn-lt"/>
                <a:ea typeface="+mn-ea"/>
                <a:cs typeface="+mn-cs"/>
              </a:rPr>
              <a:t>There is an additional series of six books within Levels 1 and 2, as well as Level 5, which is made up of the new Our World series. These are photographic non-fiction readers. This means that there are 24 books each in Levels 1 and 2, 18 books each in Levels 3 and 4, and 6 books in Level 5 </a:t>
            </a:r>
            <a:r>
              <a:rPr lang="mr-IN" sz="1200" u="none" kern="1200" baseline="0" dirty="0">
                <a:solidFill>
                  <a:schemeClr val="tx1"/>
                </a:solidFill>
                <a:latin typeface="+mn-lt"/>
                <a:ea typeface="+mn-ea"/>
                <a:cs typeface="+mn-cs"/>
              </a:rPr>
              <a:t>–</a:t>
            </a:r>
            <a:r>
              <a:rPr lang="en-US" sz="1200" u="none" kern="1200" baseline="0" dirty="0">
                <a:solidFill>
                  <a:schemeClr val="tx1"/>
                </a:solidFill>
                <a:latin typeface="+mn-lt"/>
                <a:ea typeface="+mn-ea"/>
                <a:cs typeface="+mn-cs"/>
              </a:rPr>
              <a:t> a total of 90 books across five levels.</a:t>
            </a: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endParaRPr lang="en-US" sz="1200" u="none" kern="1200" baseline="0" dirty="0">
              <a:solidFill>
                <a:schemeClr val="tx1"/>
              </a:solidFill>
              <a:latin typeface="+mn-lt"/>
              <a:ea typeface="+mn-ea"/>
              <a:cs typeface="+mn-cs"/>
            </a:endParaRP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sz="1200" u="none" kern="1200" baseline="0" dirty="0">
                <a:solidFill>
                  <a:schemeClr val="tx1"/>
                </a:solidFill>
                <a:latin typeface="+mn-lt"/>
                <a:ea typeface="+mn-ea"/>
                <a:cs typeface="+mn-cs"/>
              </a:rPr>
              <a:t>Including the Read and See Books (24 in total), Little Word Books (14 in total) and Orange Level 0 Readers (21 in total) there are 149 decodable </a:t>
            </a:r>
            <a:r>
              <a:rPr lang="en-US" sz="1200" i="1" u="none" kern="1200" baseline="0" dirty="0">
                <a:solidFill>
                  <a:schemeClr val="tx1"/>
                </a:solidFill>
                <a:latin typeface="+mn-lt"/>
                <a:ea typeface="+mn-ea"/>
                <a:cs typeface="+mn-cs"/>
              </a:rPr>
              <a:t>Jolly Phonics Readers </a:t>
            </a:r>
            <a:r>
              <a:rPr lang="en-US" sz="1200" u="none" kern="1200" baseline="0" dirty="0">
                <a:solidFill>
                  <a:schemeClr val="tx1"/>
                </a:solidFill>
                <a:latin typeface="+mn-lt"/>
                <a:ea typeface="+mn-ea"/>
                <a:cs typeface="+mn-cs"/>
              </a:rPr>
              <a:t>available.</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Readers are decodable texts, which means they have been carefully written using controlled vocabulary and using only the letter sounds, spellings and tricky words that the children will know. Because </a:t>
            </a: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teaches the digraphs and tricky words early on, the texts are lively and interesting from the start.</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27</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sz="1200" u="none" kern="1200" baseline="0" dirty="0">
                <a:solidFill>
                  <a:schemeClr val="tx1"/>
                </a:solidFill>
                <a:latin typeface="+mn-lt"/>
                <a:ea typeface="+mn-ea"/>
                <a:cs typeface="+mn-cs"/>
              </a:rPr>
              <a:t>The Read and See books and Little Word Books are word books containing single words for introducing children to blending and attempting their own books.</a:t>
            </a: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endParaRPr lang="en-US" sz="1200" u="none" kern="1200" baseline="0" dirty="0">
              <a:solidFill>
                <a:schemeClr val="tx1"/>
              </a:solidFill>
              <a:latin typeface="+mn-lt"/>
              <a:ea typeface="+mn-ea"/>
              <a:cs typeface="+mn-cs"/>
            </a:endParaRPr>
          </a:p>
          <a:p>
            <a:pPr marL="171450" marR="0" indent="-171450" algn="l" defTabSz="457200" rtl="0" eaLnBrk="1" fontAlgn="auto" latinLnBrk="0" hangingPunct="1">
              <a:lnSpc>
                <a:spcPct val="100000"/>
              </a:lnSpc>
              <a:spcBef>
                <a:spcPts val="0"/>
              </a:spcBef>
              <a:spcAft>
                <a:spcPts val="0"/>
              </a:spcAft>
              <a:buClrTx/>
              <a:buSzTx/>
              <a:buFont typeface="Arial"/>
              <a:buChar char="•"/>
              <a:tabLst/>
              <a:defRPr/>
            </a:pPr>
            <a:r>
              <a:rPr lang="en-US" sz="1200" u="none" kern="1200" baseline="0" dirty="0">
                <a:solidFill>
                  <a:schemeClr val="tx1"/>
                </a:solidFill>
                <a:latin typeface="+mn-lt"/>
                <a:ea typeface="+mn-ea"/>
                <a:cs typeface="+mn-cs"/>
              </a:rPr>
              <a:t>After these, there are six levels of the Readers, starting with the orange level 0. The Orange Readers, with 12 pages per book, each cover a particular group of letter sounds. The last set of readers also contain a small number of tricky words.</a:t>
            </a:r>
          </a:p>
          <a:p>
            <a:pPr marL="171450" indent="-171450">
              <a:buFont typeface="Arial"/>
              <a:buChar char="•"/>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Later, children will progress to the red level 1. These start at a gentle pace with 8 pages to a book, one sentence per page. For children to read the text, they will need to know the 42 letter sounds and the first 10 tricky words plus ‘of’. These then progress through the levels, with more alternative spellings and tricky words included. All the tricky words used in each level are listed in the front of every book.</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Guidance for teachers and parents, along with comprehension questions are also included at the back of each book.</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As a guide, light type is used for those letters that should not be sounded out, such as the ‘e’ in ‘are’. This allows for a greater variety of text and exposes the children to words they would not otherwise come across in their lessons.</a:t>
            </a:r>
          </a:p>
        </p:txBody>
      </p:sp>
      <p:sp>
        <p:nvSpPr>
          <p:cNvPr id="4" name="Slide Number Placeholder 3"/>
          <p:cNvSpPr>
            <a:spLocks noGrp="1"/>
          </p:cNvSpPr>
          <p:nvPr>
            <p:ph type="sldNum" sz="quarter" idx="10"/>
          </p:nvPr>
        </p:nvSpPr>
        <p:spPr/>
        <p:txBody>
          <a:bodyPr/>
          <a:lstStyle/>
          <a:p>
            <a:fld id="{AEAA342E-5DA6-0D42-A489-F6FD04AED679}" type="slidenum">
              <a:rPr lang="en-US" smtClean="0"/>
              <a:t>28</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Here you can see how the other levels have been graded.</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Notice how, from the red Level 1 readers, the number of pages in each book increases per level, along with the tricky words and number of sentences per page. Notice too that no alternative spellings are introduced until Level 3, when the ‘hop-over ‹e› digraphs’ are introduced (as in ‘cake, these, time, stone, cube’).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rest of the alternative spellings are introduced in Levels 4 and 5.</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Once the children have read all levels of the Readers, they are ready to start reading normal storybooks and other more challenging texts.</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29</a:t>
            </a:fld>
            <a:endParaRPr lang="en-US"/>
          </a:p>
        </p:txBody>
      </p:sp>
    </p:spTree>
    <p:extLst>
      <p:ext uri="{BB962C8B-B14F-4D97-AF65-F5344CB8AC3E}">
        <p14:creationId xmlns:p14="http://schemas.microsoft.com/office/powerpoint/2010/main" val="27048402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Parents can play an important role in helping their child to learn to read and write.</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Some parents like to make a file of all the sound sheets their child has done. This can be used for revision for the child and also helps the parents remember the actions and sounds.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Also, as each sound is taught, it is stuck into a Sound Book. This can be taken home for the parents to </a:t>
            </a:r>
            <a:r>
              <a:rPr lang="en-US" sz="1200" u="none" kern="1200" baseline="0" dirty="0" err="1">
                <a:solidFill>
                  <a:schemeClr val="tx1"/>
                </a:solidFill>
                <a:latin typeface="+mn-lt"/>
                <a:ea typeface="+mn-ea"/>
                <a:cs typeface="+mn-cs"/>
              </a:rPr>
              <a:t>practise</a:t>
            </a:r>
            <a:r>
              <a:rPr lang="en-US" sz="1200" u="none" kern="1200" baseline="0" dirty="0">
                <a:solidFill>
                  <a:schemeClr val="tx1"/>
                </a:solidFill>
                <a:latin typeface="+mn-lt"/>
                <a:ea typeface="+mn-ea"/>
                <a:cs typeface="+mn-cs"/>
              </a:rPr>
              <a:t> with their child.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 word boxes can also be sent home and the parents encouraged to help their child with blending.</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Similarly, strips of words can be sent home for dictation practice. Parents can encourage their child to listen for the sounds in the words to help them write the words correctly.</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Parents can also help their child to become independent readers by encouraging him or her to work out the words in the Readers and to check that their child knows the tricky words.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For those children who have a poor visual memory, this extra practice at home can make all the difference.</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30</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Here is a suggested schedule for the the first year of learning to read and write.</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It shows all the different elements needed for independent reading and writing.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In the first part of the year (about 9 weeks), it is important to make sure the children learn how to blend simple regular words, including those with digraphs (and not just CVC words).</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Every day there should be some practice of blending and writing regular words, including words with the digraphs that have already been taught.</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31</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200" u="none" kern="1200" baseline="0" dirty="0">
                <a:solidFill>
                  <a:schemeClr val="tx1"/>
                </a:solidFill>
                <a:latin typeface="+mn-lt"/>
                <a:ea typeface="+mn-ea"/>
                <a:cs typeface="+mn-cs"/>
              </a:rPr>
              <a:t>It is important to know how individual children are progressing and, if there is a problem, to know which areas they are having difficulty in. </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One way to do this is by keeping an end-of-year checklist. It can help keep track of how many sounds and tricky words each child knows, whether they can blend and write simple words, and whether they know their alphabet letters, (upper and lower case) and their alphabet order. (This can be downloaded from the Resource Bank section of our website.)</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Reading ability can also be observed with age-appropriate books and texts – for example, do the children read slowly, steadily or fluently? Are they able to write news or short stories independently?</a:t>
            </a:r>
          </a:p>
          <a:p>
            <a:pPr marL="0" indent="0">
              <a:buFont typeface="Arial"/>
              <a:buNone/>
            </a:pPr>
            <a:endParaRPr lang="en-US" sz="1200" u="none" kern="1200" baseline="0" dirty="0">
              <a:solidFill>
                <a:schemeClr val="tx1"/>
              </a:solidFill>
              <a:latin typeface="+mn-lt"/>
              <a:ea typeface="+mn-ea"/>
              <a:cs typeface="+mn-cs"/>
            </a:endParaRPr>
          </a:p>
          <a:p>
            <a:pPr marL="171450" indent="-171450">
              <a:buFont typeface="Arial"/>
              <a:buChar char="•"/>
            </a:pPr>
            <a:r>
              <a:rPr lang="en-US" sz="1200" u="none" kern="1200" baseline="0" dirty="0">
                <a:solidFill>
                  <a:schemeClr val="tx1"/>
                </a:solidFill>
                <a:latin typeface="+mn-lt"/>
                <a:ea typeface="+mn-ea"/>
                <a:cs typeface="+mn-cs"/>
              </a:rPr>
              <a:t>There are other ways to keep track of the children’s progress and it is best to use whichever method is most suitable for the circumstances.</a:t>
            </a:r>
            <a:endParaRPr lang="en-US" dirty="0"/>
          </a:p>
        </p:txBody>
      </p:sp>
      <p:sp>
        <p:nvSpPr>
          <p:cNvPr id="4" name="Slide Number Placeholder 3"/>
          <p:cNvSpPr>
            <a:spLocks noGrp="1"/>
          </p:cNvSpPr>
          <p:nvPr>
            <p:ph type="sldNum" sz="quarter" idx="10"/>
          </p:nvPr>
        </p:nvSpPr>
        <p:spPr/>
        <p:txBody>
          <a:bodyPr/>
          <a:lstStyle/>
          <a:p>
            <a:fld id="{AEAA342E-5DA6-0D42-A489-F6FD04AED679}" type="slidenum">
              <a:rPr lang="en-US" smtClean="0"/>
              <a:t>32</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So what is the best way</a:t>
            </a:r>
            <a:r>
              <a:rPr lang="en-GB" baseline="0" dirty="0"/>
              <a:t> to sum up </a:t>
            </a:r>
            <a:r>
              <a:rPr lang="en-GB" i="1" dirty="0"/>
              <a:t>Jolly Phonics</a:t>
            </a:r>
            <a:r>
              <a:rPr lang="en-GB" dirty="0"/>
              <a:t>?</a:t>
            </a:r>
          </a:p>
          <a:p>
            <a:endParaRPr lang="en-GB" dirty="0"/>
          </a:p>
          <a:p>
            <a:r>
              <a:rPr lang="en-GB" dirty="0"/>
              <a:t>	• The programme provides a systematic approach to teaching reading and writing in a fun, multi-sensory way. </a:t>
            </a:r>
          </a:p>
          <a:p>
            <a:r>
              <a:rPr lang="en-GB" dirty="0"/>
              <a:t>	• </a:t>
            </a:r>
            <a:r>
              <a:rPr lang="en-US" dirty="0"/>
              <a:t>There is a wealth of different materials</a:t>
            </a:r>
            <a:r>
              <a:rPr lang="en-US" baseline="0" dirty="0"/>
              <a:t> </a:t>
            </a:r>
            <a:r>
              <a:rPr lang="en-US" dirty="0"/>
              <a:t>available for both school</a:t>
            </a:r>
            <a:r>
              <a:rPr lang="en-US" baseline="0" dirty="0"/>
              <a:t> and home</a:t>
            </a:r>
            <a:r>
              <a:rPr lang="en-US" dirty="0"/>
              <a:t>, all focused on developing the five</a:t>
            </a:r>
            <a:r>
              <a:rPr lang="en-US" baseline="0" dirty="0"/>
              <a:t> key skills needed for </a:t>
            </a:r>
            <a:br>
              <a:rPr lang="en-US" baseline="0" dirty="0"/>
            </a:br>
            <a:r>
              <a:rPr lang="en-US" baseline="0" dirty="0"/>
              <a:t>	</a:t>
            </a:r>
            <a:r>
              <a:rPr lang="en-US" dirty="0"/>
              <a:t>successful</a:t>
            </a:r>
            <a:r>
              <a:rPr lang="en-US" baseline="0" dirty="0"/>
              <a:t> </a:t>
            </a:r>
            <a:r>
              <a:rPr lang="en-US" dirty="0"/>
              <a:t>reading and writing.</a:t>
            </a:r>
            <a:r>
              <a:rPr lang="en-GB" dirty="0"/>
              <a:t> </a:t>
            </a:r>
          </a:p>
          <a:p>
            <a:pPr>
              <a:defRPr/>
            </a:pPr>
            <a:r>
              <a:rPr lang="en-GB" dirty="0"/>
              <a:t>	• And together with</a:t>
            </a:r>
            <a:r>
              <a:rPr lang="en-GB" i="1" dirty="0"/>
              <a:t> Grammar</a:t>
            </a:r>
            <a:r>
              <a:rPr lang="en-GB" dirty="0"/>
              <a:t>, it provides 7 years of literacy teaching that helps the children to become confident, independent learners.</a:t>
            </a:r>
          </a:p>
          <a:p>
            <a:pPr>
              <a:defRPr/>
            </a:pPr>
            <a:endParaRPr lang="en-GB" dirty="0"/>
          </a:p>
          <a:p>
            <a:pPr>
              <a:defRPr/>
            </a:pPr>
            <a:r>
              <a:rPr lang="en-GB" b="1" dirty="0"/>
              <a:t>Further Information</a:t>
            </a:r>
          </a:p>
          <a:p>
            <a:pPr>
              <a:defRPr/>
            </a:pPr>
            <a:endParaRPr lang="en-GB" b="1" dirty="0"/>
          </a:p>
          <a:p>
            <a:pPr>
              <a:defRPr/>
            </a:pPr>
            <a:r>
              <a:rPr lang="en-GB" dirty="0"/>
              <a:t>• For those who would like</a:t>
            </a:r>
            <a:r>
              <a:rPr lang="en-GB" baseline="0" dirty="0"/>
              <a:t> to learn more about </a:t>
            </a:r>
            <a:r>
              <a:rPr lang="en-GB" i="1" baseline="0" dirty="0"/>
              <a:t>Jolly Phonics</a:t>
            </a:r>
            <a:r>
              <a:rPr lang="en-GB" baseline="0" dirty="0"/>
              <a:t>, there are are several ways to get further information:</a:t>
            </a:r>
          </a:p>
          <a:p>
            <a:pPr marL="628650" lvl="1" indent="-171450">
              <a:buFont typeface="Arial"/>
              <a:buChar char="•"/>
              <a:defRPr/>
            </a:pPr>
            <a:endParaRPr lang="en-GB" baseline="0" dirty="0"/>
          </a:p>
          <a:p>
            <a:pPr marL="628650" lvl="1" indent="-171450">
              <a:buFont typeface="Arial"/>
              <a:buChar char="•"/>
              <a:defRPr/>
            </a:pPr>
            <a:r>
              <a:rPr lang="en-GB" baseline="0" dirty="0"/>
              <a:t>There is a catalogue and you can also order one or more free parent/teacher guides</a:t>
            </a:r>
          </a:p>
          <a:p>
            <a:pPr marL="628650" lvl="1" indent="-171450">
              <a:buFont typeface="Arial"/>
              <a:buChar char="•"/>
              <a:defRPr/>
            </a:pPr>
            <a:r>
              <a:rPr lang="en-GB" baseline="0" dirty="0"/>
              <a:t>You can order products on line and find out lots of useful information at </a:t>
            </a:r>
            <a:r>
              <a:rPr lang="en-GB" baseline="0" dirty="0" err="1"/>
              <a:t>www.jollylearning.co.uk</a:t>
            </a:r>
            <a:r>
              <a:rPr lang="en-GB" baseline="0" dirty="0"/>
              <a:t> </a:t>
            </a:r>
          </a:p>
          <a:p>
            <a:pPr marL="628650" lvl="1" indent="-171450">
              <a:buFont typeface="Arial"/>
              <a:buChar char="•"/>
              <a:defRPr/>
            </a:pPr>
            <a:r>
              <a:rPr lang="en-GB" baseline="0" dirty="0"/>
              <a:t>There are training courses run by teachers of </a:t>
            </a:r>
            <a:r>
              <a:rPr lang="en-GB" i="1" baseline="0" dirty="0"/>
              <a:t>Jolly Phonics </a:t>
            </a:r>
            <a:r>
              <a:rPr lang="en-GB" baseline="0" dirty="0"/>
              <a:t>based all around the world</a:t>
            </a:r>
          </a:p>
          <a:p>
            <a:pPr marL="628650" lvl="1" indent="-171450">
              <a:buFont typeface="Arial"/>
              <a:buChar char="•"/>
              <a:defRPr/>
            </a:pPr>
            <a:r>
              <a:rPr lang="en-GB" baseline="0" dirty="0"/>
              <a:t>Or you can enrol on our on-line training course run by CPD college (</a:t>
            </a:r>
            <a:r>
              <a:rPr lang="en-US" sz="1200" kern="1200" dirty="0">
                <a:solidFill>
                  <a:schemeClr val="tx1"/>
                </a:solidFill>
                <a:latin typeface="+mn-lt"/>
                <a:ea typeface="+mn-ea"/>
                <a:cs typeface="+mn-cs"/>
                <a:hlinkClick r:id="rId3"/>
              </a:rPr>
              <a:t>www.jollyphonics.cpdcollege.com </a:t>
            </a:r>
            <a:r>
              <a:rPr lang="en-US" sz="1200" kern="1200" dirty="0">
                <a:solidFill>
                  <a:schemeClr val="tx1"/>
                </a:solidFill>
                <a:latin typeface="+mn-lt"/>
                <a:ea typeface="+mn-ea"/>
                <a:cs typeface="+mn-cs"/>
              </a:rPr>
              <a:t>)</a:t>
            </a:r>
            <a:endParaRPr lang="en-GB" dirty="0"/>
          </a:p>
        </p:txBody>
      </p:sp>
      <p:sp>
        <p:nvSpPr>
          <p:cNvPr id="4" name="Slide Number Placeholder 3"/>
          <p:cNvSpPr>
            <a:spLocks noGrp="1"/>
          </p:cNvSpPr>
          <p:nvPr>
            <p:ph type="sldNum" sz="quarter" idx="10"/>
          </p:nvPr>
        </p:nvSpPr>
        <p:spPr/>
        <p:txBody>
          <a:bodyPr/>
          <a:lstStyle/>
          <a:p>
            <a:fld id="{AEAA342E-5DA6-0D42-A489-F6FD04AED679}" type="slidenum">
              <a:rPr lang="en-US" smtClean="0"/>
              <a:t>33</a:t>
            </a:fld>
            <a:endParaRPr lang="en-US"/>
          </a:p>
        </p:txBody>
      </p:sp>
    </p:spTree>
    <p:extLst>
      <p:ext uri="{BB962C8B-B14F-4D97-AF65-F5344CB8AC3E}">
        <p14:creationId xmlns:p14="http://schemas.microsoft.com/office/powerpoint/2010/main" val="14879792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sz="1200" dirty="0">
                <a:ea typeface="ＭＳ Ｐゴシック" charset="0"/>
                <a:cs typeface="ＭＳ Ｐゴシック" charset="0"/>
              </a:rPr>
              <a:t>This is an extra page to enable you to explain the difference between </a:t>
            </a:r>
            <a:r>
              <a:rPr lang="en-GB" sz="1200" dirty="0" err="1">
                <a:ea typeface="ＭＳ Ｐゴシック" charset="0"/>
                <a:cs typeface="ＭＳ Ｐゴシック" charset="0"/>
              </a:rPr>
              <a:t>precursive</a:t>
            </a:r>
            <a:r>
              <a:rPr lang="en-GB" sz="1200" dirty="0">
                <a:ea typeface="ＭＳ Ｐゴシック" charset="0"/>
                <a:cs typeface="ＭＳ Ｐゴシック" charset="0"/>
              </a:rPr>
              <a:t> and print letters, if asked.</a:t>
            </a:r>
          </a:p>
          <a:p>
            <a:pPr marL="171450" indent="-171450">
              <a:buFont typeface="Arial"/>
              <a:buChar char="•"/>
            </a:pPr>
            <a:r>
              <a:rPr lang="en-US" sz="1200" u="none" kern="1200" baseline="0" dirty="0">
                <a:solidFill>
                  <a:schemeClr val="tx1"/>
                </a:solidFill>
                <a:latin typeface="+mn-lt"/>
                <a:ea typeface="+mn-ea"/>
                <a:cs typeface="+mn-cs"/>
              </a:rPr>
              <a:t>The main font used in </a:t>
            </a: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is a </a:t>
            </a:r>
            <a:r>
              <a:rPr lang="en-US" sz="1200" u="none" kern="1200" baseline="0" dirty="0" err="1">
                <a:solidFill>
                  <a:schemeClr val="tx1"/>
                </a:solidFill>
                <a:latin typeface="+mn-lt"/>
                <a:ea typeface="+mn-ea"/>
                <a:cs typeface="+mn-cs"/>
              </a:rPr>
              <a:t>precursive</a:t>
            </a:r>
            <a:r>
              <a:rPr lang="en-US" sz="1200" u="none" kern="1200" baseline="0" dirty="0">
                <a:solidFill>
                  <a:schemeClr val="tx1"/>
                </a:solidFill>
                <a:latin typeface="+mn-lt"/>
                <a:ea typeface="+mn-ea"/>
                <a:cs typeface="+mn-cs"/>
              </a:rPr>
              <a:t> one, which means each letter has a ‘joining tail’ or ‘exit stroke’. </a:t>
            </a:r>
          </a:p>
          <a:p>
            <a:pPr marL="171450" indent="-171450">
              <a:buFont typeface="Arial"/>
              <a:buChar char="•"/>
            </a:pPr>
            <a:r>
              <a:rPr lang="en-US" sz="1200" u="none" kern="1200" baseline="0" dirty="0">
                <a:solidFill>
                  <a:schemeClr val="tx1"/>
                </a:solidFill>
                <a:latin typeface="+mn-lt"/>
                <a:ea typeface="+mn-ea"/>
                <a:cs typeface="+mn-cs"/>
              </a:rPr>
              <a:t>This prepares the children for joined-up (cursive) writing. </a:t>
            </a:r>
          </a:p>
          <a:p>
            <a:pPr marL="171450" indent="-171450">
              <a:buFont typeface="Arial"/>
              <a:buChar char="•"/>
            </a:pPr>
            <a:r>
              <a:rPr lang="en-US" sz="1200" u="none" kern="1200" baseline="0" dirty="0">
                <a:solidFill>
                  <a:schemeClr val="tx1"/>
                </a:solidFill>
                <a:latin typeface="+mn-lt"/>
                <a:ea typeface="+mn-ea"/>
                <a:cs typeface="+mn-cs"/>
              </a:rPr>
              <a:t>Joined handwriting helps children develop greater fluency in their writing and encourages better spelling: the children feel how the letters go together by writing in one fluid movement and this reminds them to put the letters in the correct order.</a:t>
            </a:r>
          </a:p>
          <a:p>
            <a:pPr marL="171450" indent="-171450">
              <a:buFont typeface="Arial"/>
              <a:buChar char="•"/>
            </a:pPr>
            <a:r>
              <a:rPr lang="en-US" sz="1200" u="none" kern="1200" baseline="0" dirty="0">
                <a:solidFill>
                  <a:schemeClr val="tx1"/>
                </a:solidFill>
                <a:latin typeface="+mn-lt"/>
                <a:ea typeface="+mn-ea"/>
                <a:cs typeface="+mn-cs"/>
              </a:rPr>
              <a:t>However, the </a:t>
            </a:r>
            <a:r>
              <a:rPr lang="en-US" sz="1200" i="1" u="none" kern="1200" baseline="0" dirty="0">
                <a:solidFill>
                  <a:schemeClr val="tx1"/>
                </a:solidFill>
                <a:latin typeface="+mn-lt"/>
                <a:ea typeface="+mn-ea"/>
                <a:cs typeface="+mn-cs"/>
              </a:rPr>
              <a:t>Jolly Phonics </a:t>
            </a:r>
            <a:r>
              <a:rPr lang="en-US" sz="1200" u="none" kern="1200" baseline="0" dirty="0">
                <a:solidFill>
                  <a:schemeClr val="tx1"/>
                </a:solidFill>
                <a:latin typeface="+mn-lt"/>
                <a:ea typeface="+mn-ea"/>
                <a:cs typeface="+mn-cs"/>
              </a:rPr>
              <a:t>materials are also available in a different font for those schools who prefer to use letters without joining tails, and these are easily identified as being ‘in print letters’. </a:t>
            </a:r>
          </a:p>
        </p:txBody>
      </p:sp>
      <p:sp>
        <p:nvSpPr>
          <p:cNvPr id="4" name="Slide Number Placeholder 3"/>
          <p:cNvSpPr>
            <a:spLocks noGrp="1"/>
          </p:cNvSpPr>
          <p:nvPr>
            <p:ph type="sldNum" sz="quarter" idx="10"/>
          </p:nvPr>
        </p:nvSpPr>
        <p:spPr/>
        <p:txBody>
          <a:bodyPr/>
          <a:lstStyle/>
          <a:p>
            <a:fld id="{AEAA342E-5DA6-0D42-A489-F6FD04AED679}" type="slidenum">
              <a:rPr lang="en-US" smtClean="0"/>
              <a:t>34</a:t>
            </a:fld>
            <a:endParaRPr lang="en-US"/>
          </a:p>
        </p:txBody>
      </p:sp>
    </p:spTree>
    <p:extLst>
      <p:ext uri="{BB962C8B-B14F-4D97-AF65-F5344CB8AC3E}">
        <p14:creationId xmlns:p14="http://schemas.microsoft.com/office/powerpoint/2010/main" val="1487979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E8FB2-37C0-3342-813F-DA6850A3160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49FCEB7-359F-8947-A150-EA1A9EA5B77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6BD8D057-8302-E24F-875D-824E8372FADC}"/>
              </a:ext>
            </a:extLst>
          </p:cNvPr>
          <p:cNvSpPr>
            <a:spLocks noGrp="1"/>
          </p:cNvSpPr>
          <p:nvPr>
            <p:ph type="dt" sz="half" idx="10"/>
          </p:nvPr>
        </p:nvSpPr>
        <p:spPr/>
        <p:txBody>
          <a:bodyPr/>
          <a:lstStyle/>
          <a:p>
            <a:fld id="{84351DDB-95A4-674F-9CE2-585363CC7003}" type="datetimeFigureOut">
              <a:rPr lang="en-US" smtClean="0"/>
              <a:t>9/2/24</a:t>
            </a:fld>
            <a:endParaRPr lang="en-US"/>
          </a:p>
        </p:txBody>
      </p:sp>
      <p:sp>
        <p:nvSpPr>
          <p:cNvPr id="5" name="Footer Placeholder 4">
            <a:extLst>
              <a:ext uri="{FF2B5EF4-FFF2-40B4-BE49-F238E27FC236}">
                <a16:creationId xmlns:a16="http://schemas.microsoft.com/office/drawing/2014/main" id="{938B2E09-1E14-DF48-BACD-9F5095B3F0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E62DFAC-F656-0A4A-958B-E4D21D530BE2}"/>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2229819723"/>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E1876-84D5-FA4D-9FD9-290A7AF4BF8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5121F81-932E-2F44-8FE1-4D788AEC960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46A600D-D179-F145-A3EE-1B36FBF0520F}"/>
              </a:ext>
            </a:extLst>
          </p:cNvPr>
          <p:cNvSpPr>
            <a:spLocks noGrp="1"/>
          </p:cNvSpPr>
          <p:nvPr>
            <p:ph type="dt" sz="half" idx="10"/>
          </p:nvPr>
        </p:nvSpPr>
        <p:spPr/>
        <p:txBody>
          <a:bodyPr/>
          <a:lstStyle/>
          <a:p>
            <a:fld id="{84351DDB-95A4-674F-9CE2-585363CC7003}" type="datetimeFigureOut">
              <a:rPr lang="en-US" smtClean="0"/>
              <a:t>9/2/24</a:t>
            </a:fld>
            <a:endParaRPr lang="en-US"/>
          </a:p>
        </p:txBody>
      </p:sp>
      <p:sp>
        <p:nvSpPr>
          <p:cNvPr id="5" name="Footer Placeholder 4">
            <a:extLst>
              <a:ext uri="{FF2B5EF4-FFF2-40B4-BE49-F238E27FC236}">
                <a16:creationId xmlns:a16="http://schemas.microsoft.com/office/drawing/2014/main" id="{F7458CCF-5063-1C46-B58B-E29F6AB207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989375-804F-AF44-9775-A7053A7CF522}"/>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1180995419"/>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CCBAE-B801-004C-AFDF-458E280424D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3050A2E-F9CC-7D4F-912F-88558562944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CC4CAA4-825C-BA42-A8D6-73DDE7C2B6B5}"/>
              </a:ext>
            </a:extLst>
          </p:cNvPr>
          <p:cNvSpPr>
            <a:spLocks noGrp="1"/>
          </p:cNvSpPr>
          <p:nvPr>
            <p:ph type="dt" sz="half" idx="10"/>
          </p:nvPr>
        </p:nvSpPr>
        <p:spPr/>
        <p:txBody>
          <a:bodyPr/>
          <a:lstStyle/>
          <a:p>
            <a:fld id="{84351DDB-95A4-674F-9CE2-585363CC7003}" type="datetimeFigureOut">
              <a:rPr lang="en-US" smtClean="0"/>
              <a:t>9/2/24</a:t>
            </a:fld>
            <a:endParaRPr lang="en-US"/>
          </a:p>
        </p:txBody>
      </p:sp>
      <p:sp>
        <p:nvSpPr>
          <p:cNvPr id="5" name="Footer Placeholder 4">
            <a:extLst>
              <a:ext uri="{FF2B5EF4-FFF2-40B4-BE49-F238E27FC236}">
                <a16:creationId xmlns:a16="http://schemas.microsoft.com/office/drawing/2014/main" id="{051E84E3-8018-1140-9C31-FCCBA47FA7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CE5347-F1F3-B54A-985B-FAD5C07740B9}"/>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3172754530"/>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17B21-68A7-FE4A-ADD4-C2E3FAF5D00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FD0D9EB-A337-F24C-93AF-D034C97329E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574398D-3BAB-E34D-96EF-246A5A95279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791CBD6-9EA7-B342-BACA-08DF497EB660}"/>
              </a:ext>
            </a:extLst>
          </p:cNvPr>
          <p:cNvSpPr>
            <a:spLocks noGrp="1"/>
          </p:cNvSpPr>
          <p:nvPr>
            <p:ph type="dt" sz="half" idx="10"/>
          </p:nvPr>
        </p:nvSpPr>
        <p:spPr/>
        <p:txBody>
          <a:bodyPr/>
          <a:lstStyle/>
          <a:p>
            <a:fld id="{84351DDB-95A4-674F-9CE2-585363CC7003}" type="datetimeFigureOut">
              <a:rPr lang="en-US" smtClean="0"/>
              <a:t>9/2/24</a:t>
            </a:fld>
            <a:endParaRPr lang="en-US"/>
          </a:p>
        </p:txBody>
      </p:sp>
      <p:sp>
        <p:nvSpPr>
          <p:cNvPr id="6" name="Footer Placeholder 5">
            <a:extLst>
              <a:ext uri="{FF2B5EF4-FFF2-40B4-BE49-F238E27FC236}">
                <a16:creationId xmlns:a16="http://schemas.microsoft.com/office/drawing/2014/main" id="{C4C22C35-E970-9947-AE3E-E3A2C5AF902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38D5A76-C34F-2F49-9752-58BA3810BC7E}"/>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1876290997"/>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1ECDE-7B62-9F48-82F2-62B54E4CC90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1D0A271-1BA4-8F44-A816-ED7E27CE15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C5F80BA-5A29-EB4F-9F4C-023498DAC51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50A11377-66A9-6440-9F94-96CDFA3FDB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6B41F2E-5687-BC40-AC65-F7793E6B0FA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3336D76-6160-7049-87F2-277754939FB6}"/>
              </a:ext>
            </a:extLst>
          </p:cNvPr>
          <p:cNvSpPr>
            <a:spLocks noGrp="1"/>
          </p:cNvSpPr>
          <p:nvPr>
            <p:ph type="dt" sz="half" idx="10"/>
          </p:nvPr>
        </p:nvSpPr>
        <p:spPr/>
        <p:txBody>
          <a:bodyPr/>
          <a:lstStyle/>
          <a:p>
            <a:fld id="{84351DDB-95A4-674F-9CE2-585363CC7003}" type="datetimeFigureOut">
              <a:rPr lang="en-US" smtClean="0"/>
              <a:t>9/2/24</a:t>
            </a:fld>
            <a:endParaRPr lang="en-US"/>
          </a:p>
        </p:txBody>
      </p:sp>
      <p:sp>
        <p:nvSpPr>
          <p:cNvPr id="8" name="Footer Placeholder 7">
            <a:extLst>
              <a:ext uri="{FF2B5EF4-FFF2-40B4-BE49-F238E27FC236}">
                <a16:creationId xmlns:a16="http://schemas.microsoft.com/office/drawing/2014/main" id="{8EFBABEB-1C35-6F47-88B7-3910238C95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2F171CB-6956-B049-937D-3FE20CBE0D5A}"/>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2266044273"/>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080B7-32F3-AA42-B392-EBE2723AB20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100A701-1F23-BD4D-8F17-5836B49A7AE3}"/>
              </a:ext>
            </a:extLst>
          </p:cNvPr>
          <p:cNvSpPr>
            <a:spLocks noGrp="1"/>
          </p:cNvSpPr>
          <p:nvPr>
            <p:ph type="dt" sz="half" idx="10"/>
          </p:nvPr>
        </p:nvSpPr>
        <p:spPr/>
        <p:txBody>
          <a:bodyPr/>
          <a:lstStyle/>
          <a:p>
            <a:fld id="{84351DDB-95A4-674F-9CE2-585363CC7003}" type="datetimeFigureOut">
              <a:rPr lang="en-US" smtClean="0"/>
              <a:t>9/2/24</a:t>
            </a:fld>
            <a:endParaRPr lang="en-US"/>
          </a:p>
        </p:txBody>
      </p:sp>
      <p:sp>
        <p:nvSpPr>
          <p:cNvPr id="4" name="Footer Placeholder 3">
            <a:extLst>
              <a:ext uri="{FF2B5EF4-FFF2-40B4-BE49-F238E27FC236}">
                <a16:creationId xmlns:a16="http://schemas.microsoft.com/office/drawing/2014/main" id="{BA3EA1ED-632C-964A-BCC4-48F0DB6DE9C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A5FD538-6A94-E549-BB26-21AE55CB622D}"/>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2756582242"/>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8511C9-C3DE-854F-8897-4EDBA7D30FCC}"/>
              </a:ext>
            </a:extLst>
          </p:cNvPr>
          <p:cNvSpPr>
            <a:spLocks noGrp="1"/>
          </p:cNvSpPr>
          <p:nvPr>
            <p:ph type="dt" sz="half" idx="10"/>
          </p:nvPr>
        </p:nvSpPr>
        <p:spPr/>
        <p:txBody>
          <a:bodyPr/>
          <a:lstStyle/>
          <a:p>
            <a:fld id="{84351DDB-95A4-674F-9CE2-585363CC7003}" type="datetimeFigureOut">
              <a:rPr lang="en-US" smtClean="0"/>
              <a:t>9/2/24</a:t>
            </a:fld>
            <a:endParaRPr lang="en-US"/>
          </a:p>
        </p:txBody>
      </p:sp>
      <p:sp>
        <p:nvSpPr>
          <p:cNvPr id="3" name="Footer Placeholder 2">
            <a:extLst>
              <a:ext uri="{FF2B5EF4-FFF2-40B4-BE49-F238E27FC236}">
                <a16:creationId xmlns:a16="http://schemas.microsoft.com/office/drawing/2014/main" id="{30627A9E-B287-3348-A719-4810952C8AA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59FB783-29FA-A846-8532-C867AC8B5864}"/>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55239566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DCF9E-9A12-8442-918D-93D8A2F7D9D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8FA519C3-FBD0-0443-9FF9-EDDDC10BF29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87707BB-54B5-8842-8A4A-883B76229E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82DE9A-9AC4-7942-8F82-E0D364E2AD57}"/>
              </a:ext>
            </a:extLst>
          </p:cNvPr>
          <p:cNvSpPr>
            <a:spLocks noGrp="1"/>
          </p:cNvSpPr>
          <p:nvPr>
            <p:ph type="dt" sz="half" idx="10"/>
          </p:nvPr>
        </p:nvSpPr>
        <p:spPr/>
        <p:txBody>
          <a:bodyPr/>
          <a:lstStyle/>
          <a:p>
            <a:fld id="{84351DDB-95A4-674F-9CE2-585363CC7003}" type="datetimeFigureOut">
              <a:rPr lang="en-US" smtClean="0"/>
              <a:t>9/2/24</a:t>
            </a:fld>
            <a:endParaRPr lang="en-US"/>
          </a:p>
        </p:txBody>
      </p:sp>
      <p:sp>
        <p:nvSpPr>
          <p:cNvPr id="6" name="Footer Placeholder 5">
            <a:extLst>
              <a:ext uri="{FF2B5EF4-FFF2-40B4-BE49-F238E27FC236}">
                <a16:creationId xmlns:a16="http://schemas.microsoft.com/office/drawing/2014/main" id="{D64808B5-B1FC-404D-8796-1400225F62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562AEA9-1CC9-374C-A352-C43ED5DF9821}"/>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1085734720"/>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260CD-8959-EA4C-B087-43AB48C1F03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A5B8EB1-5ECC-5048-A0E2-E4B3F4AA247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51DAA9C-C745-F74F-8F52-5C1A3A009F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C85B99-42A0-BF4E-A7FC-D0B4DA047834}"/>
              </a:ext>
            </a:extLst>
          </p:cNvPr>
          <p:cNvSpPr>
            <a:spLocks noGrp="1"/>
          </p:cNvSpPr>
          <p:nvPr>
            <p:ph type="dt" sz="half" idx="10"/>
          </p:nvPr>
        </p:nvSpPr>
        <p:spPr/>
        <p:txBody>
          <a:bodyPr/>
          <a:lstStyle/>
          <a:p>
            <a:fld id="{84351DDB-95A4-674F-9CE2-585363CC7003}" type="datetimeFigureOut">
              <a:rPr lang="en-US" smtClean="0"/>
              <a:t>9/2/24</a:t>
            </a:fld>
            <a:endParaRPr lang="en-US"/>
          </a:p>
        </p:txBody>
      </p:sp>
      <p:sp>
        <p:nvSpPr>
          <p:cNvPr id="6" name="Footer Placeholder 5">
            <a:extLst>
              <a:ext uri="{FF2B5EF4-FFF2-40B4-BE49-F238E27FC236}">
                <a16:creationId xmlns:a16="http://schemas.microsoft.com/office/drawing/2014/main" id="{F9F5717E-E14C-D34B-B120-7FAFF35F351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B2E5FBD-E902-D740-BA6B-2B4CACDEF81C}"/>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1260065257"/>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A1F04-E537-C54A-8A28-2F5C86293E7A}"/>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FF566FB-F177-044E-B7C2-6504C7DAAC0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36FF85B-EF45-8A4E-A65B-21FA3CE0876D}"/>
              </a:ext>
            </a:extLst>
          </p:cNvPr>
          <p:cNvSpPr>
            <a:spLocks noGrp="1"/>
          </p:cNvSpPr>
          <p:nvPr>
            <p:ph type="dt" sz="half" idx="10"/>
          </p:nvPr>
        </p:nvSpPr>
        <p:spPr/>
        <p:txBody>
          <a:bodyPr/>
          <a:lstStyle/>
          <a:p>
            <a:fld id="{84351DDB-95A4-674F-9CE2-585363CC7003}" type="datetimeFigureOut">
              <a:rPr lang="en-US" smtClean="0"/>
              <a:t>9/2/24</a:t>
            </a:fld>
            <a:endParaRPr lang="en-US"/>
          </a:p>
        </p:txBody>
      </p:sp>
      <p:sp>
        <p:nvSpPr>
          <p:cNvPr id="5" name="Footer Placeholder 4">
            <a:extLst>
              <a:ext uri="{FF2B5EF4-FFF2-40B4-BE49-F238E27FC236}">
                <a16:creationId xmlns:a16="http://schemas.microsoft.com/office/drawing/2014/main" id="{0CF9B0BF-7E54-6341-AF68-BFCC7AC8C2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29AAC5-88C5-E741-A517-ABAD64D50D56}"/>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2930379005"/>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29F74FA-6BE4-E945-BFBE-750F4DF941DF}"/>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3C994DF-CAFE-0149-B496-8C64D1FB71C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512BE5A-47C5-3348-8A2D-D53E5CAB879F}"/>
              </a:ext>
            </a:extLst>
          </p:cNvPr>
          <p:cNvSpPr>
            <a:spLocks noGrp="1"/>
          </p:cNvSpPr>
          <p:nvPr>
            <p:ph type="dt" sz="half" idx="10"/>
          </p:nvPr>
        </p:nvSpPr>
        <p:spPr/>
        <p:txBody>
          <a:bodyPr/>
          <a:lstStyle/>
          <a:p>
            <a:fld id="{84351DDB-95A4-674F-9CE2-585363CC7003}" type="datetimeFigureOut">
              <a:rPr lang="en-US" smtClean="0"/>
              <a:t>9/2/24</a:t>
            </a:fld>
            <a:endParaRPr lang="en-US"/>
          </a:p>
        </p:txBody>
      </p:sp>
      <p:sp>
        <p:nvSpPr>
          <p:cNvPr id="5" name="Footer Placeholder 4">
            <a:extLst>
              <a:ext uri="{FF2B5EF4-FFF2-40B4-BE49-F238E27FC236}">
                <a16:creationId xmlns:a16="http://schemas.microsoft.com/office/drawing/2014/main" id="{B9C66E50-C926-BD49-AF56-4D62E02B93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F60A2EB-FF71-9945-95EB-54D6AD8C11CF}"/>
              </a:ext>
            </a:extLst>
          </p:cNvPr>
          <p:cNvSpPr>
            <a:spLocks noGrp="1"/>
          </p:cNvSpPr>
          <p:nvPr>
            <p:ph type="sldNum" sz="quarter" idx="12"/>
          </p:nvPr>
        </p:nvSpPr>
        <p:spPr/>
        <p:txBody>
          <a:bodyPr/>
          <a:lstStyle/>
          <a:p>
            <a:fld id="{A662776D-9427-1145-83CC-6BC78320AFA1}" type="slidenum">
              <a:rPr lang="en-US" smtClean="0"/>
              <a:t>‹#›</a:t>
            </a:fld>
            <a:endParaRPr lang="en-US"/>
          </a:p>
        </p:txBody>
      </p:sp>
    </p:spTree>
    <p:extLst>
      <p:ext uri="{BB962C8B-B14F-4D97-AF65-F5344CB8AC3E}">
        <p14:creationId xmlns:p14="http://schemas.microsoft.com/office/powerpoint/2010/main" val="260992070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22FB86-208C-0D4B-9885-1D7FEAB78E2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D0F2032-388D-1141-A045-9751AC810B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B90DF62-2580-FD46-9381-7920F12DE8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351DDB-95A4-674F-9CE2-585363CC7003}" type="datetimeFigureOut">
              <a:rPr lang="en-US" smtClean="0"/>
              <a:t>9/2/24</a:t>
            </a:fld>
            <a:endParaRPr lang="en-US"/>
          </a:p>
        </p:txBody>
      </p:sp>
      <p:sp>
        <p:nvSpPr>
          <p:cNvPr id="5" name="Footer Placeholder 4">
            <a:extLst>
              <a:ext uri="{FF2B5EF4-FFF2-40B4-BE49-F238E27FC236}">
                <a16:creationId xmlns:a16="http://schemas.microsoft.com/office/drawing/2014/main" id="{3655BD79-B14C-C44C-9F8D-93424594E6E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E083473-6868-6645-91CC-ADEA4FBF45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62776D-9427-1145-83CC-6BC78320AFA1}" type="slidenum">
              <a:rPr lang="en-US" smtClean="0"/>
              <a:t>‹#›</a:t>
            </a:fld>
            <a:endParaRPr lang="en-US"/>
          </a:p>
        </p:txBody>
      </p:sp>
    </p:spTree>
    <p:extLst>
      <p:ext uri="{BB962C8B-B14F-4D97-AF65-F5344CB8AC3E}">
        <p14:creationId xmlns:p14="http://schemas.microsoft.com/office/powerpoint/2010/main" val="25786509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png"/><Relationship Id="rId7"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8" Type="http://schemas.openxmlformats.org/officeDocument/2006/relationships/image" Target="../media/image31.jpeg"/><Relationship Id="rId13" Type="http://schemas.openxmlformats.org/officeDocument/2006/relationships/image" Target="../media/image36.jpeg"/><Relationship Id="rId3" Type="http://schemas.openxmlformats.org/officeDocument/2006/relationships/image" Target="../media/image26.jpeg"/><Relationship Id="rId7" Type="http://schemas.openxmlformats.org/officeDocument/2006/relationships/image" Target="../media/image30.jpeg"/><Relationship Id="rId12" Type="http://schemas.openxmlformats.org/officeDocument/2006/relationships/image" Target="../media/image35.jpeg"/><Relationship Id="rId2" Type="http://schemas.openxmlformats.org/officeDocument/2006/relationships/notesSlide" Target="../notesSlides/notesSlide16.xml"/><Relationship Id="rId16" Type="http://schemas.openxmlformats.org/officeDocument/2006/relationships/image" Target="../media/image39.jpeg"/><Relationship Id="rId1" Type="http://schemas.openxmlformats.org/officeDocument/2006/relationships/slideLayout" Target="../slideLayouts/slideLayout2.xml"/><Relationship Id="rId6" Type="http://schemas.openxmlformats.org/officeDocument/2006/relationships/image" Target="../media/image29.jpeg"/><Relationship Id="rId11" Type="http://schemas.openxmlformats.org/officeDocument/2006/relationships/image" Target="../media/image34.jpeg"/><Relationship Id="rId5" Type="http://schemas.openxmlformats.org/officeDocument/2006/relationships/image" Target="../media/image28.jpeg"/><Relationship Id="rId15" Type="http://schemas.openxmlformats.org/officeDocument/2006/relationships/image" Target="../media/image38.jpeg"/><Relationship Id="rId10" Type="http://schemas.openxmlformats.org/officeDocument/2006/relationships/image" Target="../media/image33.jpeg"/><Relationship Id="rId4" Type="http://schemas.openxmlformats.org/officeDocument/2006/relationships/image" Target="../media/image27.jpeg"/><Relationship Id="rId9" Type="http://schemas.openxmlformats.org/officeDocument/2006/relationships/image" Target="../media/image32.jpeg"/><Relationship Id="rId14" Type="http://schemas.openxmlformats.org/officeDocument/2006/relationships/image" Target="../media/image37.jpeg"/></Relationships>
</file>

<file path=ppt/slides/_rels/slide17.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10" Type="http://schemas.openxmlformats.org/officeDocument/2006/relationships/image" Target="../media/image47.png"/><Relationship Id="rId4" Type="http://schemas.openxmlformats.org/officeDocument/2006/relationships/image" Target="../media/image41.png"/><Relationship Id="rId9" Type="http://schemas.openxmlformats.org/officeDocument/2006/relationships/image" Target="../media/image46.png"/></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ov"/><Relationship Id="rId1" Type="http://schemas.microsoft.com/office/2007/relationships/media" Target="../media/media1.mov"/><Relationship Id="rId5" Type="http://schemas.openxmlformats.org/officeDocument/2006/relationships/image" Target="../media/image55.pn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8" Type="http://schemas.openxmlformats.org/officeDocument/2006/relationships/image" Target="../media/image61.jpeg"/><Relationship Id="rId13" Type="http://schemas.openxmlformats.org/officeDocument/2006/relationships/image" Target="../media/image66.jpeg"/><Relationship Id="rId18" Type="http://schemas.openxmlformats.org/officeDocument/2006/relationships/image" Target="../media/image71.jpeg"/><Relationship Id="rId3" Type="http://schemas.openxmlformats.org/officeDocument/2006/relationships/image" Target="../media/image56.jpeg"/><Relationship Id="rId7" Type="http://schemas.openxmlformats.org/officeDocument/2006/relationships/image" Target="../media/image60.jpeg"/><Relationship Id="rId12" Type="http://schemas.openxmlformats.org/officeDocument/2006/relationships/image" Target="../media/image65.jpeg"/><Relationship Id="rId17" Type="http://schemas.openxmlformats.org/officeDocument/2006/relationships/image" Target="../media/image70.jpeg"/><Relationship Id="rId2" Type="http://schemas.openxmlformats.org/officeDocument/2006/relationships/notesSlide" Target="../notesSlides/notesSlide27.xml"/><Relationship Id="rId16" Type="http://schemas.openxmlformats.org/officeDocument/2006/relationships/image" Target="../media/image69.jpeg"/><Relationship Id="rId1" Type="http://schemas.openxmlformats.org/officeDocument/2006/relationships/slideLayout" Target="../slideLayouts/slideLayout2.xml"/><Relationship Id="rId6" Type="http://schemas.openxmlformats.org/officeDocument/2006/relationships/image" Target="../media/image59.jpeg"/><Relationship Id="rId11" Type="http://schemas.openxmlformats.org/officeDocument/2006/relationships/image" Target="../media/image64.jpeg"/><Relationship Id="rId5" Type="http://schemas.openxmlformats.org/officeDocument/2006/relationships/image" Target="../media/image58.jpeg"/><Relationship Id="rId15" Type="http://schemas.openxmlformats.org/officeDocument/2006/relationships/image" Target="../media/image68.jpeg"/><Relationship Id="rId10" Type="http://schemas.openxmlformats.org/officeDocument/2006/relationships/image" Target="../media/image63.jpeg"/><Relationship Id="rId19" Type="http://schemas.openxmlformats.org/officeDocument/2006/relationships/image" Target="../media/image72.jpeg"/><Relationship Id="rId4" Type="http://schemas.openxmlformats.org/officeDocument/2006/relationships/image" Target="../media/image57.jpeg"/><Relationship Id="rId9" Type="http://schemas.openxmlformats.org/officeDocument/2006/relationships/image" Target="../media/image62.jpeg"/><Relationship Id="rId14" Type="http://schemas.openxmlformats.org/officeDocument/2006/relationships/image" Target="../media/image67.jpeg"/></Relationships>
</file>

<file path=ppt/slides/_rels/slide28.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76.jpeg"/><Relationship Id="rId5" Type="http://schemas.openxmlformats.org/officeDocument/2006/relationships/image" Target="../media/image75.jpeg"/><Relationship Id="rId4" Type="http://schemas.openxmlformats.org/officeDocument/2006/relationships/image" Target="../media/image74.jpeg"/></Relationships>
</file>

<file path=ppt/slides/_rels/slide29.xml.rels><?xml version="1.0" encoding="UTF-8" standalone="yes"?>
<Relationships xmlns="http://schemas.openxmlformats.org/package/2006/relationships"><Relationship Id="rId8" Type="http://schemas.openxmlformats.org/officeDocument/2006/relationships/image" Target="../media/image82.jpeg"/><Relationship Id="rId3" Type="http://schemas.openxmlformats.org/officeDocument/2006/relationships/image" Target="../media/image77.jpeg"/><Relationship Id="rId7" Type="http://schemas.openxmlformats.org/officeDocument/2006/relationships/image" Target="../media/image81.jpe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80.jpeg"/><Relationship Id="rId11" Type="http://schemas.openxmlformats.org/officeDocument/2006/relationships/image" Target="../media/image85.png"/><Relationship Id="rId5" Type="http://schemas.openxmlformats.org/officeDocument/2006/relationships/image" Target="../media/image79.jpeg"/><Relationship Id="rId10" Type="http://schemas.openxmlformats.org/officeDocument/2006/relationships/image" Target="../media/image84.jpeg"/><Relationship Id="rId4" Type="http://schemas.openxmlformats.org/officeDocument/2006/relationships/image" Target="../media/image78.png"/><Relationship Id="rId9" Type="http://schemas.openxmlformats.org/officeDocument/2006/relationships/image" Target="../media/image83.jpeg"/></Relationships>
</file>

<file path=ppt/slides/_rels/slide30.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88.jpeg"/><Relationship Id="rId4" Type="http://schemas.openxmlformats.org/officeDocument/2006/relationships/image" Target="../media/image87.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92.jpeg"/></Relationships>
</file>

<file path=ppt/slides/_rels/slide35.xml.rels><?xml version="1.0" encoding="UTF-8" standalone="yes"?>
<Relationships xmlns="http://schemas.openxmlformats.org/package/2006/relationships"><Relationship Id="rId3" Type="http://schemas.openxmlformats.org/officeDocument/2006/relationships/hyperlink" Target="http://www.jollylearning.co.uk" TargetMode="External"/><Relationship Id="rId7" Type="http://schemas.openxmlformats.org/officeDocument/2006/relationships/image" Target="../media/image96.png"/><Relationship Id="rId2" Type="http://schemas.openxmlformats.org/officeDocument/2006/relationships/hyperlink" Target="mailto:info@jollylearning.co.uk" TargetMode="External"/><Relationship Id="rId1" Type="http://schemas.openxmlformats.org/officeDocument/2006/relationships/slideLayout" Target="../slideLayouts/slideLayout2.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media/image9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yellow, honeycomb&#10;&#10;Description automatically generated">
            <a:extLst>
              <a:ext uri="{FF2B5EF4-FFF2-40B4-BE49-F238E27FC236}">
                <a16:creationId xmlns:a16="http://schemas.microsoft.com/office/drawing/2014/main" id="{9E834993-E23F-F844-910C-95127174DA1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0"/>
            <a:ext cx="12191980" cy="6872352"/>
          </a:xfrm>
          <a:prstGeom prst="rect">
            <a:avLst/>
          </a:prstGeom>
        </p:spPr>
      </p:pic>
      <p:grpSp>
        <p:nvGrpSpPr>
          <p:cNvPr id="8" name="Group 7">
            <a:extLst>
              <a:ext uri="{FF2B5EF4-FFF2-40B4-BE49-F238E27FC236}">
                <a16:creationId xmlns:a16="http://schemas.microsoft.com/office/drawing/2014/main" id="{95106001-D835-B24F-BDC0-69189B5DB4D2}"/>
              </a:ext>
            </a:extLst>
          </p:cNvPr>
          <p:cNvGrpSpPr/>
          <p:nvPr/>
        </p:nvGrpSpPr>
        <p:grpSpPr>
          <a:xfrm>
            <a:off x="-18163" y="370090"/>
            <a:ext cx="6101463" cy="900000"/>
            <a:chOff x="4041647" y="349499"/>
            <a:chExt cx="5400001" cy="900000"/>
          </a:xfrm>
        </p:grpSpPr>
        <p:sp>
          <p:nvSpPr>
            <p:cNvPr id="9" name="Rectangle 8">
              <a:extLst>
                <a:ext uri="{FF2B5EF4-FFF2-40B4-BE49-F238E27FC236}">
                  <a16:creationId xmlns:a16="http://schemas.microsoft.com/office/drawing/2014/main" id="{21A104C1-DC0D-2D44-B5F9-8761855A8644}"/>
                </a:ext>
              </a:extLst>
            </p:cNvPr>
            <p:cNvSpPr/>
            <p:nvPr/>
          </p:nvSpPr>
          <p:spPr>
            <a:xfrm>
              <a:off x="4041647" y="349499"/>
              <a:ext cx="4581418" cy="900000"/>
            </a:xfrm>
            <a:prstGeom prst="rect">
              <a:avLst/>
            </a:prstGeom>
            <a:solidFill>
              <a:schemeClr val="accent1">
                <a:lumMod val="7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sz="2800" dirty="0"/>
            </a:p>
          </p:txBody>
        </p:sp>
        <p:sp>
          <p:nvSpPr>
            <p:cNvPr id="10" name="Delay 9">
              <a:extLst>
                <a:ext uri="{FF2B5EF4-FFF2-40B4-BE49-F238E27FC236}">
                  <a16:creationId xmlns:a16="http://schemas.microsoft.com/office/drawing/2014/main" id="{9D37D4F3-A42E-5249-BFAE-C109FE69E710}"/>
                </a:ext>
              </a:extLst>
            </p:cNvPr>
            <p:cNvSpPr/>
            <p:nvPr/>
          </p:nvSpPr>
          <p:spPr>
            <a:xfrm>
              <a:off x="8541648" y="349499"/>
              <a:ext cx="900000" cy="900000"/>
            </a:xfrm>
            <a:prstGeom prst="flowChartDelay">
              <a:avLst/>
            </a:prstGeom>
            <a:solidFill>
              <a:schemeClr val="accent1">
                <a:lumMod val="75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endParaRPr lang="en-US" sz="2800"/>
            </a:p>
          </p:txBody>
        </p:sp>
      </p:grpSp>
      <p:sp>
        <p:nvSpPr>
          <p:cNvPr id="20" name="TextBox 19">
            <a:extLst>
              <a:ext uri="{FF2B5EF4-FFF2-40B4-BE49-F238E27FC236}">
                <a16:creationId xmlns:a16="http://schemas.microsoft.com/office/drawing/2014/main" id="{3743DCF4-3585-D149-B75A-274F1F640937}"/>
              </a:ext>
            </a:extLst>
          </p:cNvPr>
          <p:cNvSpPr txBox="1"/>
          <p:nvPr/>
        </p:nvSpPr>
        <p:spPr>
          <a:xfrm>
            <a:off x="2798617" y="4932351"/>
            <a:ext cx="6043631" cy="461665"/>
          </a:xfrm>
          <a:prstGeom prst="rect">
            <a:avLst/>
          </a:prstGeom>
          <a:noFill/>
        </p:spPr>
        <p:txBody>
          <a:bodyPr wrap="square" rtlCol="0">
            <a:spAutoFit/>
          </a:bodyPr>
          <a:lstStyle/>
          <a:p>
            <a:pPr algn="r"/>
            <a:r>
              <a:rPr lang="en-US" sz="2400" b="1" dirty="0">
                <a:solidFill>
                  <a:schemeClr val="accent1">
                    <a:lumMod val="75000"/>
                  </a:schemeClr>
                </a:solidFill>
                <a:latin typeface="Calibri" panose="020F0502020204030204" pitchFamily="34" charset="0"/>
                <a:ea typeface="Apple Color Emoji" pitchFamily="2" charset="0"/>
                <a:cs typeface="Calibri" panose="020F0502020204030204" pitchFamily="34" charset="0"/>
              </a:rPr>
              <a:t>All About Jolly Phonics</a:t>
            </a:r>
          </a:p>
        </p:txBody>
      </p:sp>
      <p:sp>
        <p:nvSpPr>
          <p:cNvPr id="21" name="TextBox 20">
            <a:extLst>
              <a:ext uri="{FF2B5EF4-FFF2-40B4-BE49-F238E27FC236}">
                <a16:creationId xmlns:a16="http://schemas.microsoft.com/office/drawing/2014/main" id="{8AE51DD0-33BE-3A4A-9484-7FACA127045F}"/>
              </a:ext>
            </a:extLst>
          </p:cNvPr>
          <p:cNvSpPr txBox="1"/>
          <p:nvPr/>
        </p:nvSpPr>
        <p:spPr>
          <a:xfrm>
            <a:off x="2730704" y="5392674"/>
            <a:ext cx="6043631" cy="400110"/>
          </a:xfrm>
          <a:prstGeom prst="rect">
            <a:avLst/>
          </a:prstGeom>
          <a:noFill/>
        </p:spPr>
        <p:txBody>
          <a:bodyPr wrap="square" rtlCol="0">
            <a:spAutoFit/>
          </a:bodyPr>
          <a:lstStyle/>
          <a:p>
            <a:pPr algn="r"/>
            <a:r>
              <a:rPr lang="en-US" sz="2000" b="1" dirty="0">
                <a:solidFill>
                  <a:srgbClr val="2F5597"/>
                </a:solidFill>
                <a:latin typeface="Calibri" panose="020F0502020204030204" pitchFamily="34" charset="0"/>
                <a:ea typeface="Apple Color Emoji" pitchFamily="2" charset="0"/>
                <a:cs typeface="Calibri" panose="020F0502020204030204" pitchFamily="34" charset="0"/>
              </a:rPr>
              <a:t>Presentation for Teachers and Parents</a:t>
            </a:r>
            <a:endParaRPr lang="en-US" sz="2000" b="1" dirty="0">
              <a:solidFill>
                <a:schemeClr val="accent1">
                  <a:lumMod val="75000"/>
                </a:schemeClr>
              </a:solidFill>
              <a:latin typeface="Calibri" panose="020F0502020204030204" pitchFamily="34" charset="0"/>
              <a:ea typeface="Apple Color Emoji" pitchFamily="2" charset="0"/>
              <a:cs typeface="Calibri" panose="020F0502020204030204" pitchFamily="34" charset="0"/>
            </a:endParaRPr>
          </a:p>
        </p:txBody>
      </p:sp>
      <p:sp>
        <p:nvSpPr>
          <p:cNvPr id="12" name="Rectangle 11">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Leading the teaching of literacy</a:t>
            </a:r>
          </a:p>
        </p:txBody>
      </p:sp>
      <p:pic>
        <p:nvPicPr>
          <p:cNvPr id="11" name="Picture 10" descr="JollyNov13 (488).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11121" y="1620223"/>
            <a:ext cx="4744357" cy="3221418"/>
          </a:xfrm>
          <a:prstGeom prst="rect">
            <a:avLst/>
          </a:prstGeom>
          <a:solidFill>
            <a:srgbClr val="FFFFFF">
              <a:shade val="85000"/>
            </a:srgbClr>
          </a:solidFill>
          <a:ln w="25400" cap="sq">
            <a:solidFill>
              <a:schemeClr val="accent1"/>
            </a:solidFill>
            <a:miter lim="800000"/>
          </a:ln>
          <a:effectLst>
            <a:glow rad="63500">
              <a:schemeClr val="bg1">
                <a:alpha val="75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picture containing food, drawing&#10;&#10;Description automatically generated">
            <a:extLst>
              <a:ext uri="{FF2B5EF4-FFF2-40B4-BE49-F238E27FC236}">
                <a16:creationId xmlns:a16="http://schemas.microsoft.com/office/drawing/2014/main" id="{68D2B0D8-5028-A348-BA12-92851EC6589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32400" y="370090"/>
            <a:ext cx="4646155" cy="2235013"/>
          </a:xfrm>
          <a:prstGeom prst="rect">
            <a:avLst/>
          </a:prstGeom>
        </p:spPr>
      </p:pic>
    </p:spTree>
    <p:extLst>
      <p:ext uri="{BB962C8B-B14F-4D97-AF65-F5344CB8AC3E}">
        <p14:creationId xmlns:p14="http://schemas.microsoft.com/office/powerpoint/2010/main" val="2893998587"/>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A comprehensive </a:t>
            </a:r>
            <a:r>
              <a:rPr lang="en-US" sz="2800" dirty="0" err="1"/>
              <a:t>programme</a:t>
            </a:r>
            <a:r>
              <a:rPr lang="en-US" sz="2800" dirty="0"/>
              <a:t> for reading and writing</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dirty="0">
                <a:solidFill>
                  <a:schemeClr val="accent1">
                    <a:lumMod val="75000"/>
                  </a:schemeClr>
                </a:solidFill>
              </a:rPr>
              <a:t>Presentation</a:t>
            </a: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7" name="Picture 1" descr="Classroom Kit NEW.psd"/>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889906" y="1270089"/>
            <a:ext cx="8052029" cy="514341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347746145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0032760" y="1554000"/>
            <a:ext cx="2730318" cy="2554545"/>
          </a:xfrm>
          <a:prstGeom prst="rect">
            <a:avLst/>
          </a:prstGeom>
          <a:noFill/>
        </p:spPr>
        <p:txBody>
          <a:bodyPr wrap="square" rtlCol="0">
            <a:spAutoFit/>
          </a:bodyPr>
          <a:lstStyle/>
          <a:p>
            <a:pPr lvl="1"/>
            <a:r>
              <a:rPr lang="en-GB" sz="16000" b="1" dirty="0">
                <a:solidFill>
                  <a:srgbClr val="C0504D">
                    <a:alpha val="50000"/>
                  </a:srgbClr>
                </a:solidFill>
                <a:effectLst>
                  <a:glow rad="101600">
                    <a:srgbClr val="F7EA7E">
                      <a:alpha val="75000"/>
                    </a:srgbClr>
                  </a:glow>
                  <a:outerShdw blurRad="50800" dist="38100" dir="2700000" algn="tl" rotWithShape="0">
                    <a:srgbClr val="000000">
                      <a:alpha val="43000"/>
                    </a:srgbClr>
                  </a:outerShdw>
                </a:effectLst>
                <a:latin typeface="Engravers MT"/>
                <a:cs typeface="Engravers MT"/>
              </a:rPr>
              <a:t>"</a:t>
            </a:r>
          </a:p>
        </p:txBody>
      </p:sp>
      <p:sp>
        <p:nvSpPr>
          <p:cNvPr id="10" name="TextBox 9"/>
          <p:cNvSpPr txBox="1"/>
          <p:nvPr/>
        </p:nvSpPr>
        <p:spPr>
          <a:xfrm>
            <a:off x="3330155" y="698086"/>
            <a:ext cx="2730318" cy="2554545"/>
          </a:xfrm>
          <a:prstGeom prst="rect">
            <a:avLst/>
          </a:prstGeom>
          <a:noFill/>
        </p:spPr>
        <p:txBody>
          <a:bodyPr wrap="square" rtlCol="0">
            <a:spAutoFit/>
          </a:bodyPr>
          <a:lstStyle/>
          <a:p>
            <a:pPr lvl="1"/>
            <a:r>
              <a:rPr lang="en-GB" sz="16000" b="1" dirty="0">
                <a:solidFill>
                  <a:srgbClr val="C0504D">
                    <a:alpha val="50000"/>
                  </a:srgbClr>
                </a:solidFill>
                <a:effectLst>
                  <a:glow rad="101600">
                    <a:srgbClr val="F7EA7E">
                      <a:alpha val="75000"/>
                    </a:srgbClr>
                  </a:glow>
                  <a:outerShdw blurRad="50800" dist="38100" dir="2700000" algn="tl" rotWithShape="0">
                    <a:srgbClr val="000000">
                      <a:alpha val="43000"/>
                    </a:srgbClr>
                  </a:outerShdw>
                </a:effectLst>
                <a:latin typeface="Engravers MT"/>
                <a:cs typeface="Engravers MT"/>
              </a:rPr>
              <a:t>“</a:t>
            </a:r>
          </a:p>
        </p:txBody>
      </p:sp>
      <p:sp>
        <p:nvSpPr>
          <p:cNvPr id="3" name="Content Placeholder 2"/>
          <p:cNvSpPr>
            <a:spLocks noGrp="1"/>
          </p:cNvSpPr>
          <p:nvPr>
            <p:ph idx="1"/>
          </p:nvPr>
        </p:nvSpPr>
        <p:spPr>
          <a:xfrm>
            <a:off x="5193671" y="1816004"/>
            <a:ext cx="5928012" cy="1301488"/>
          </a:xfrm>
        </p:spPr>
        <p:txBody>
          <a:bodyPr>
            <a:normAutofit/>
          </a:bodyPr>
          <a:lstStyle/>
          <a:p>
            <a:pPr marL="0" indent="0">
              <a:buNone/>
            </a:pPr>
            <a:r>
              <a:rPr lang="en-US" dirty="0">
                <a:solidFill>
                  <a:srgbClr val="2F5597"/>
                </a:solidFill>
              </a:rPr>
              <a:t>The Jolly Phonics’ children’s reading skills were 11 months above the level expected for their age.</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Research</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dirty="0">
                <a:solidFill>
                  <a:schemeClr val="accent1">
                    <a:lumMod val="75000"/>
                  </a:schemeClr>
                </a:solidFill>
              </a:rPr>
              <a:t>Presentation</a:t>
            </a: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14" name="TextBox 13"/>
          <p:cNvSpPr txBox="1"/>
          <p:nvPr/>
        </p:nvSpPr>
        <p:spPr>
          <a:xfrm>
            <a:off x="4812002" y="2822238"/>
            <a:ext cx="2730318" cy="2554545"/>
          </a:xfrm>
          <a:prstGeom prst="rect">
            <a:avLst/>
          </a:prstGeom>
          <a:noFill/>
        </p:spPr>
        <p:txBody>
          <a:bodyPr wrap="square" rtlCol="0">
            <a:spAutoFit/>
          </a:bodyPr>
          <a:lstStyle/>
          <a:p>
            <a:pPr lvl="1"/>
            <a:r>
              <a:rPr lang="en-GB" sz="16000" b="1" dirty="0">
                <a:solidFill>
                  <a:srgbClr val="C0504D">
                    <a:alpha val="50000"/>
                  </a:srgbClr>
                </a:solidFill>
                <a:effectLst>
                  <a:glow rad="101600">
                    <a:srgbClr val="F7EA7E">
                      <a:alpha val="75000"/>
                    </a:srgbClr>
                  </a:glow>
                  <a:outerShdw blurRad="50800" dist="38100" dir="2700000" algn="tl" rotWithShape="0">
                    <a:srgbClr val="000000">
                      <a:alpha val="43000"/>
                    </a:srgbClr>
                  </a:outerShdw>
                </a:effectLst>
                <a:latin typeface="Engravers MT"/>
                <a:cs typeface="Engravers MT"/>
              </a:rPr>
              <a:t>"</a:t>
            </a:r>
          </a:p>
        </p:txBody>
      </p:sp>
      <p:sp>
        <p:nvSpPr>
          <p:cNvPr id="15" name="TextBox 14"/>
          <p:cNvSpPr txBox="1"/>
          <p:nvPr/>
        </p:nvSpPr>
        <p:spPr>
          <a:xfrm>
            <a:off x="-423851" y="2299315"/>
            <a:ext cx="2730318" cy="2554545"/>
          </a:xfrm>
          <a:prstGeom prst="rect">
            <a:avLst/>
          </a:prstGeom>
          <a:noFill/>
        </p:spPr>
        <p:txBody>
          <a:bodyPr wrap="square" rtlCol="0">
            <a:spAutoFit/>
          </a:bodyPr>
          <a:lstStyle/>
          <a:p>
            <a:pPr lvl="1"/>
            <a:r>
              <a:rPr lang="en-GB" sz="16000" b="1" dirty="0">
                <a:solidFill>
                  <a:srgbClr val="C0504D">
                    <a:alpha val="50000"/>
                  </a:srgbClr>
                </a:solidFill>
                <a:effectLst>
                  <a:glow rad="101600">
                    <a:srgbClr val="F7EA7E">
                      <a:alpha val="75000"/>
                    </a:srgbClr>
                  </a:glow>
                  <a:outerShdw blurRad="50800" dist="38100" dir="2700000" algn="tl" rotWithShape="0">
                    <a:srgbClr val="000000">
                      <a:alpha val="43000"/>
                    </a:srgbClr>
                  </a:outerShdw>
                </a:effectLst>
                <a:latin typeface="Engravers MT"/>
                <a:cs typeface="Engravers MT"/>
              </a:rPr>
              <a:t>“</a:t>
            </a:r>
          </a:p>
        </p:txBody>
      </p:sp>
      <p:sp>
        <p:nvSpPr>
          <p:cNvPr id="16" name="Content Placeholder 2"/>
          <p:cNvSpPr txBox="1">
            <a:spLocks/>
          </p:cNvSpPr>
          <p:nvPr/>
        </p:nvSpPr>
        <p:spPr>
          <a:xfrm>
            <a:off x="1487773" y="3303489"/>
            <a:ext cx="4236627" cy="10167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solidFill>
                  <a:srgbClr val="2F5597"/>
                </a:solidFill>
              </a:rPr>
              <a:t>We found that the boys did as well as the girls.</a:t>
            </a:r>
          </a:p>
        </p:txBody>
      </p:sp>
      <p:sp>
        <p:nvSpPr>
          <p:cNvPr id="17" name="TextBox 16"/>
          <p:cNvSpPr txBox="1"/>
          <p:nvPr/>
        </p:nvSpPr>
        <p:spPr>
          <a:xfrm>
            <a:off x="7648157" y="4804348"/>
            <a:ext cx="2730318" cy="2554545"/>
          </a:xfrm>
          <a:prstGeom prst="rect">
            <a:avLst/>
          </a:prstGeom>
          <a:noFill/>
        </p:spPr>
        <p:txBody>
          <a:bodyPr wrap="square" rtlCol="0">
            <a:spAutoFit/>
          </a:bodyPr>
          <a:lstStyle/>
          <a:p>
            <a:pPr lvl="1"/>
            <a:r>
              <a:rPr lang="en-GB" sz="16000" b="1" dirty="0">
                <a:solidFill>
                  <a:srgbClr val="C0504D">
                    <a:alpha val="50000"/>
                  </a:srgbClr>
                </a:solidFill>
                <a:effectLst>
                  <a:glow rad="101600">
                    <a:srgbClr val="F7EA7E">
                      <a:alpha val="75000"/>
                    </a:srgbClr>
                  </a:glow>
                  <a:outerShdw blurRad="50800" dist="38100" dir="2700000" algn="tl" rotWithShape="0">
                    <a:srgbClr val="000000">
                      <a:alpha val="43000"/>
                    </a:srgbClr>
                  </a:outerShdw>
                </a:effectLst>
                <a:latin typeface="Engravers MT"/>
                <a:cs typeface="Engravers MT"/>
              </a:rPr>
              <a:t>"</a:t>
            </a:r>
          </a:p>
        </p:txBody>
      </p:sp>
      <p:sp>
        <p:nvSpPr>
          <p:cNvPr id="18" name="TextBox 17"/>
          <p:cNvSpPr txBox="1"/>
          <p:nvPr/>
        </p:nvSpPr>
        <p:spPr>
          <a:xfrm>
            <a:off x="1786012" y="4060467"/>
            <a:ext cx="2730318" cy="2554545"/>
          </a:xfrm>
          <a:prstGeom prst="rect">
            <a:avLst/>
          </a:prstGeom>
          <a:noFill/>
        </p:spPr>
        <p:txBody>
          <a:bodyPr wrap="square" rtlCol="0">
            <a:spAutoFit/>
          </a:bodyPr>
          <a:lstStyle/>
          <a:p>
            <a:pPr lvl="1"/>
            <a:r>
              <a:rPr lang="en-GB" sz="16000" b="1" dirty="0">
                <a:solidFill>
                  <a:srgbClr val="C0504D">
                    <a:alpha val="50000"/>
                  </a:srgbClr>
                </a:solidFill>
                <a:effectLst>
                  <a:glow rad="101600">
                    <a:srgbClr val="F7EA7E">
                      <a:alpha val="75000"/>
                    </a:srgbClr>
                  </a:glow>
                  <a:outerShdw blurRad="50800" dist="38100" dir="2700000" algn="tl" rotWithShape="0">
                    <a:srgbClr val="000000">
                      <a:alpha val="43000"/>
                    </a:srgbClr>
                  </a:outerShdw>
                </a:effectLst>
                <a:latin typeface="Engravers MT"/>
                <a:cs typeface="Engravers MT"/>
              </a:rPr>
              <a:t>“</a:t>
            </a:r>
          </a:p>
        </p:txBody>
      </p:sp>
      <p:sp>
        <p:nvSpPr>
          <p:cNvPr id="19" name="Content Placeholder 2"/>
          <p:cNvSpPr txBox="1">
            <a:spLocks/>
          </p:cNvSpPr>
          <p:nvPr/>
        </p:nvSpPr>
        <p:spPr>
          <a:xfrm>
            <a:off x="3665537" y="4978965"/>
            <a:ext cx="5524403" cy="13014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solidFill>
                  <a:srgbClr val="2F5597"/>
                </a:solidFill>
              </a:rPr>
              <a:t>In the Jolly Phonics group the ‘tail’ of low achievement in writing was simply abolished.</a:t>
            </a:r>
          </a:p>
        </p:txBody>
      </p:sp>
    </p:spTree>
    <p:extLst>
      <p:ext uri="{BB962C8B-B14F-4D97-AF65-F5344CB8AC3E}">
        <p14:creationId xmlns:p14="http://schemas.microsoft.com/office/powerpoint/2010/main" val="1865018349"/>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An integrated programme that grows with the children</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dirty="0">
                <a:solidFill>
                  <a:schemeClr val="accent1">
                    <a:lumMod val="75000"/>
                  </a:schemeClr>
                </a:solidFill>
              </a:rPr>
              <a:t>Presentation</a:t>
            </a: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17043" y="1579885"/>
            <a:ext cx="9867202" cy="3954005"/>
          </a:xfrm>
          <a:prstGeom prst="rect">
            <a:avLst/>
          </a:prstGeom>
          <a:ln>
            <a:noFill/>
          </a:ln>
          <a:effectLst>
            <a:outerShdw blurRad="292100" dist="139700" dir="2700000" algn="tl" rotWithShape="0">
              <a:srgbClr val="333333">
                <a:alpha val="65000"/>
              </a:srgbClr>
            </a:outerShdw>
          </a:effectLst>
        </p:spPr>
      </p:pic>
      <p:sp>
        <p:nvSpPr>
          <p:cNvPr id="9" name="Title 1"/>
          <p:cNvSpPr txBox="1">
            <a:spLocks/>
          </p:cNvSpPr>
          <p:nvPr/>
        </p:nvSpPr>
        <p:spPr>
          <a:xfrm>
            <a:off x="2858505" y="2805381"/>
            <a:ext cx="8177070" cy="1422191"/>
          </a:xfrm>
          <a:prstGeom prst="rect">
            <a:avLst/>
          </a:prstGeom>
          <a:ln>
            <a:solidFill>
              <a:srgbClr val="FAE579">
                <a:alpha val="0"/>
              </a:srgbClr>
            </a:solidFill>
          </a:ln>
        </p:spPr>
        <p:txBody>
          <a:bodyPr anchor="ctr">
            <a:normAutofit/>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b="1" dirty="0">
                <a:solidFill>
                  <a:schemeClr val="tx1">
                    <a:alpha val="70000"/>
                  </a:schemeClr>
                </a:solidFill>
                <a:effectLst/>
              </a:rPr>
              <a:t>Grammar, Spelling and Punctuation</a:t>
            </a:r>
            <a:endParaRPr lang="en-US" b="1" dirty="0">
              <a:solidFill>
                <a:schemeClr val="tx1">
                  <a:alpha val="70000"/>
                </a:schemeClr>
              </a:solidFill>
              <a:effectLst/>
            </a:endParaRPr>
          </a:p>
        </p:txBody>
      </p:sp>
      <p:sp>
        <p:nvSpPr>
          <p:cNvPr id="10" name="Title 1"/>
          <p:cNvSpPr txBox="1">
            <a:spLocks/>
          </p:cNvSpPr>
          <p:nvPr/>
        </p:nvSpPr>
        <p:spPr>
          <a:xfrm>
            <a:off x="1991718" y="4118722"/>
            <a:ext cx="3608882" cy="1336771"/>
          </a:xfrm>
          <a:prstGeom prst="rect">
            <a:avLst/>
          </a:prstGeom>
          <a:ln>
            <a:solidFill>
              <a:srgbClr val="FAE579">
                <a:alpha val="0"/>
              </a:srgbClr>
            </a:solidFill>
          </a:ln>
        </p:spPr>
        <p:txBody>
          <a:bodyPr anchor="ctr">
            <a:normAutofit/>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b="1" dirty="0">
                <a:solidFill>
                  <a:srgbClr val="800000">
                    <a:alpha val="70000"/>
                  </a:srgbClr>
                </a:solidFill>
                <a:effectLst/>
              </a:rPr>
              <a:t>Jolly Phonics Readers</a:t>
            </a:r>
            <a:endParaRPr lang="en-US" b="1" dirty="0">
              <a:solidFill>
                <a:srgbClr val="800000">
                  <a:alpha val="70000"/>
                </a:srgbClr>
              </a:solidFill>
              <a:effectLst/>
            </a:endParaRPr>
          </a:p>
        </p:txBody>
      </p:sp>
      <p:sp>
        <p:nvSpPr>
          <p:cNvPr id="11" name="Title 1"/>
          <p:cNvSpPr txBox="1">
            <a:spLocks/>
          </p:cNvSpPr>
          <p:nvPr/>
        </p:nvSpPr>
        <p:spPr>
          <a:xfrm>
            <a:off x="1417044" y="2801069"/>
            <a:ext cx="1441462" cy="1426504"/>
          </a:xfrm>
          <a:prstGeom prst="rect">
            <a:avLst/>
          </a:prstGeom>
          <a:ln>
            <a:solidFill>
              <a:srgbClr val="FAE579">
                <a:alpha val="0"/>
              </a:srgbClr>
            </a:solidFill>
          </a:ln>
        </p:spPr>
        <p:txBody>
          <a:bodyPr anchor="ctr">
            <a:normAutofit/>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b="1" dirty="0">
                <a:solidFill>
                  <a:srgbClr val="800000">
                    <a:alpha val="70000"/>
                  </a:srgbClr>
                </a:solidFill>
                <a:effectLst/>
              </a:rPr>
              <a:t>Phonics</a:t>
            </a:r>
            <a:endParaRPr lang="en-GB" sz="1800" b="1" dirty="0">
              <a:solidFill>
                <a:srgbClr val="800000">
                  <a:alpha val="70000"/>
                </a:srgbClr>
              </a:solidFill>
              <a:effectLst/>
            </a:endParaRPr>
          </a:p>
        </p:txBody>
      </p:sp>
      <p:grpSp>
        <p:nvGrpSpPr>
          <p:cNvPr id="23" name="Group 22"/>
          <p:cNvGrpSpPr/>
          <p:nvPr/>
        </p:nvGrpSpPr>
        <p:grpSpPr>
          <a:xfrm>
            <a:off x="1506691" y="1565546"/>
            <a:ext cx="1255296" cy="1210699"/>
            <a:chOff x="1561117" y="1647185"/>
            <a:chExt cx="1255296" cy="1210699"/>
          </a:xfrm>
        </p:grpSpPr>
        <p:sp>
          <p:nvSpPr>
            <p:cNvPr id="13" name="Title 1"/>
            <p:cNvSpPr txBox="1">
              <a:spLocks/>
            </p:cNvSpPr>
            <p:nvPr/>
          </p:nvSpPr>
          <p:spPr>
            <a:xfrm>
              <a:off x="1561117" y="1647185"/>
              <a:ext cx="1255296" cy="1034754"/>
            </a:xfrm>
            <a:prstGeom prst="rect">
              <a:avLst/>
            </a:prstGeom>
            <a:ln>
              <a:solidFill>
                <a:srgbClr val="FAE579">
                  <a:alpha val="0"/>
                </a:srgbClr>
              </a:solidFill>
            </a:ln>
          </p:spPr>
          <p:txBody>
            <a:bodyPr anchor="ctr">
              <a:normAutofit/>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sz="3200" baseline="-9000" dirty="0">
                  <a:solidFill>
                    <a:schemeClr val="tx2">
                      <a:lumMod val="50000"/>
                      <a:alpha val="60000"/>
                    </a:schemeClr>
                  </a:solidFill>
                  <a:effectLst/>
                </a:rPr>
                <a:t>ages</a:t>
              </a:r>
              <a:endParaRPr lang="en-GB" sz="4500" baseline="-9000" dirty="0">
                <a:solidFill>
                  <a:schemeClr val="tx2">
                    <a:lumMod val="50000"/>
                    <a:alpha val="60000"/>
                  </a:schemeClr>
                </a:solidFill>
                <a:effectLst/>
              </a:endParaRPr>
            </a:p>
            <a:p>
              <a:pPr fontAlgn="auto">
                <a:spcBef>
                  <a:spcPts val="0"/>
                </a:spcBef>
                <a:spcAft>
                  <a:spcPts val="0"/>
                </a:spcAft>
                <a:defRPr/>
              </a:pPr>
              <a:r>
                <a:rPr lang="en-GB" sz="3200" dirty="0">
                  <a:solidFill>
                    <a:srgbClr val="FF0000">
                      <a:alpha val="60000"/>
                    </a:srgbClr>
                  </a:solidFill>
                  <a:effectLst/>
                </a:rPr>
                <a:t>4-5</a:t>
              </a:r>
              <a:endParaRPr lang="en-GB" sz="3400" dirty="0">
                <a:solidFill>
                  <a:srgbClr val="FF0000">
                    <a:alpha val="60000"/>
                  </a:srgbClr>
                </a:solidFill>
                <a:effectLst/>
              </a:endParaRPr>
            </a:p>
          </p:txBody>
        </p:sp>
        <p:sp>
          <p:nvSpPr>
            <p:cNvPr id="22" name="Title 1"/>
            <p:cNvSpPr txBox="1">
              <a:spLocks/>
            </p:cNvSpPr>
            <p:nvPr/>
          </p:nvSpPr>
          <p:spPr>
            <a:xfrm>
              <a:off x="1635823" y="2535877"/>
              <a:ext cx="1105884" cy="322007"/>
            </a:xfrm>
            <a:prstGeom prst="rect">
              <a:avLst/>
            </a:prstGeom>
            <a:ln>
              <a:solidFill>
                <a:srgbClr val="FAE579">
                  <a:alpha val="0"/>
                </a:srgbClr>
              </a:solidFill>
            </a:ln>
          </p:spPr>
          <p:txBody>
            <a:bodyPr anchor="ctr">
              <a:normAutofit/>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sz="1400" b="1" dirty="0">
                  <a:solidFill>
                    <a:srgbClr val="10253F">
                      <a:alpha val="60000"/>
                    </a:srgbClr>
                  </a:solidFill>
                  <a:effectLst/>
                  <a:latin typeface="Helvetica"/>
                  <a:cs typeface="Helvetica"/>
                </a:rPr>
                <a:t>Phonics</a:t>
              </a:r>
            </a:p>
          </p:txBody>
        </p:sp>
      </p:grpSp>
      <p:grpSp>
        <p:nvGrpSpPr>
          <p:cNvPr id="24" name="Group 23"/>
          <p:cNvGrpSpPr/>
          <p:nvPr/>
        </p:nvGrpSpPr>
        <p:grpSpPr>
          <a:xfrm>
            <a:off x="2880642" y="1565546"/>
            <a:ext cx="1255296" cy="1210699"/>
            <a:chOff x="1561117" y="1647185"/>
            <a:chExt cx="1255296" cy="1210699"/>
          </a:xfrm>
        </p:grpSpPr>
        <p:sp>
          <p:nvSpPr>
            <p:cNvPr id="25" name="Title 1"/>
            <p:cNvSpPr txBox="1">
              <a:spLocks/>
            </p:cNvSpPr>
            <p:nvPr/>
          </p:nvSpPr>
          <p:spPr>
            <a:xfrm>
              <a:off x="1561117" y="1647185"/>
              <a:ext cx="1255296" cy="1034754"/>
            </a:xfrm>
            <a:prstGeom prst="rect">
              <a:avLst/>
            </a:prstGeom>
            <a:ln>
              <a:solidFill>
                <a:srgbClr val="FAE579">
                  <a:alpha val="0"/>
                </a:srgbClr>
              </a:solidFill>
            </a:ln>
          </p:spPr>
          <p:txBody>
            <a:bodyPr anchor="ctr">
              <a:normAutofit/>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sz="3200" baseline="-9000" dirty="0">
                  <a:solidFill>
                    <a:schemeClr val="tx2">
                      <a:lumMod val="50000"/>
                      <a:alpha val="60000"/>
                    </a:schemeClr>
                  </a:solidFill>
                  <a:effectLst/>
                </a:rPr>
                <a:t>ages</a:t>
              </a:r>
              <a:endParaRPr lang="en-GB" sz="4500" baseline="-9000" dirty="0">
                <a:solidFill>
                  <a:schemeClr val="tx2">
                    <a:lumMod val="50000"/>
                    <a:alpha val="60000"/>
                  </a:schemeClr>
                </a:solidFill>
                <a:effectLst/>
              </a:endParaRPr>
            </a:p>
            <a:p>
              <a:pPr fontAlgn="auto">
                <a:spcBef>
                  <a:spcPts val="0"/>
                </a:spcBef>
                <a:spcAft>
                  <a:spcPts val="0"/>
                </a:spcAft>
                <a:defRPr/>
              </a:pPr>
              <a:r>
                <a:rPr lang="en-GB" sz="3200" dirty="0">
                  <a:solidFill>
                    <a:srgbClr val="FF0000">
                      <a:alpha val="60000"/>
                    </a:srgbClr>
                  </a:solidFill>
                  <a:effectLst/>
                </a:rPr>
                <a:t>5-6</a:t>
              </a:r>
              <a:endParaRPr lang="en-GB" sz="3400" dirty="0">
                <a:solidFill>
                  <a:srgbClr val="FF0000">
                    <a:alpha val="60000"/>
                  </a:srgbClr>
                </a:solidFill>
                <a:effectLst/>
              </a:endParaRPr>
            </a:p>
          </p:txBody>
        </p:sp>
        <p:sp>
          <p:nvSpPr>
            <p:cNvPr id="26" name="Title 1"/>
            <p:cNvSpPr txBox="1">
              <a:spLocks/>
            </p:cNvSpPr>
            <p:nvPr/>
          </p:nvSpPr>
          <p:spPr>
            <a:xfrm>
              <a:off x="1635823" y="2535877"/>
              <a:ext cx="1105884" cy="322007"/>
            </a:xfrm>
            <a:prstGeom prst="rect">
              <a:avLst/>
            </a:prstGeom>
            <a:ln>
              <a:solidFill>
                <a:srgbClr val="FAE579">
                  <a:alpha val="0"/>
                </a:srgbClr>
              </a:solidFill>
            </a:ln>
          </p:spPr>
          <p:txBody>
            <a:bodyPr anchor="ctr">
              <a:normAutofit fontScale="92500"/>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sz="1400" b="1" dirty="0">
                  <a:solidFill>
                    <a:srgbClr val="10253F">
                      <a:alpha val="60000"/>
                    </a:srgbClr>
                  </a:solidFill>
                  <a:effectLst/>
                  <a:latin typeface="Helvetica"/>
                  <a:cs typeface="Helvetica"/>
                </a:rPr>
                <a:t>Grammar 1</a:t>
              </a:r>
            </a:p>
          </p:txBody>
        </p:sp>
      </p:grpSp>
      <p:grpSp>
        <p:nvGrpSpPr>
          <p:cNvPr id="27" name="Group 26"/>
          <p:cNvGrpSpPr/>
          <p:nvPr/>
        </p:nvGrpSpPr>
        <p:grpSpPr>
          <a:xfrm>
            <a:off x="4254593" y="1565546"/>
            <a:ext cx="1255296" cy="1210699"/>
            <a:chOff x="1561117" y="1647185"/>
            <a:chExt cx="1255296" cy="1210699"/>
          </a:xfrm>
        </p:grpSpPr>
        <p:sp>
          <p:nvSpPr>
            <p:cNvPr id="28" name="Title 1"/>
            <p:cNvSpPr txBox="1">
              <a:spLocks/>
            </p:cNvSpPr>
            <p:nvPr/>
          </p:nvSpPr>
          <p:spPr>
            <a:xfrm>
              <a:off x="1561117" y="1647185"/>
              <a:ext cx="1255296" cy="1034754"/>
            </a:xfrm>
            <a:prstGeom prst="rect">
              <a:avLst/>
            </a:prstGeom>
            <a:ln>
              <a:solidFill>
                <a:srgbClr val="FAE579">
                  <a:alpha val="0"/>
                </a:srgbClr>
              </a:solidFill>
            </a:ln>
          </p:spPr>
          <p:txBody>
            <a:bodyPr anchor="ctr">
              <a:normAutofit/>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sz="3200" baseline="-9000" dirty="0">
                  <a:solidFill>
                    <a:schemeClr val="tx2">
                      <a:lumMod val="50000"/>
                      <a:alpha val="60000"/>
                    </a:schemeClr>
                  </a:solidFill>
                  <a:effectLst/>
                </a:rPr>
                <a:t>ages</a:t>
              </a:r>
              <a:endParaRPr lang="en-GB" sz="4500" baseline="-9000" dirty="0">
                <a:solidFill>
                  <a:schemeClr val="tx2">
                    <a:lumMod val="50000"/>
                    <a:alpha val="60000"/>
                  </a:schemeClr>
                </a:solidFill>
                <a:effectLst/>
              </a:endParaRPr>
            </a:p>
            <a:p>
              <a:pPr fontAlgn="auto">
                <a:spcBef>
                  <a:spcPts val="0"/>
                </a:spcBef>
                <a:spcAft>
                  <a:spcPts val="0"/>
                </a:spcAft>
                <a:defRPr/>
              </a:pPr>
              <a:r>
                <a:rPr lang="en-GB" sz="3200" dirty="0">
                  <a:solidFill>
                    <a:srgbClr val="FF0000">
                      <a:alpha val="60000"/>
                    </a:srgbClr>
                  </a:solidFill>
                  <a:effectLst/>
                </a:rPr>
                <a:t>6-7</a:t>
              </a:r>
              <a:endParaRPr lang="en-GB" sz="3400" dirty="0">
                <a:solidFill>
                  <a:srgbClr val="FF0000">
                    <a:alpha val="60000"/>
                  </a:srgbClr>
                </a:solidFill>
                <a:effectLst/>
              </a:endParaRPr>
            </a:p>
          </p:txBody>
        </p:sp>
        <p:sp>
          <p:nvSpPr>
            <p:cNvPr id="29" name="Title 1"/>
            <p:cNvSpPr txBox="1">
              <a:spLocks/>
            </p:cNvSpPr>
            <p:nvPr/>
          </p:nvSpPr>
          <p:spPr>
            <a:xfrm>
              <a:off x="1635823" y="2535877"/>
              <a:ext cx="1105884" cy="322007"/>
            </a:xfrm>
            <a:prstGeom prst="rect">
              <a:avLst/>
            </a:prstGeom>
            <a:ln>
              <a:solidFill>
                <a:srgbClr val="FAE579">
                  <a:alpha val="0"/>
                </a:srgbClr>
              </a:solidFill>
            </a:ln>
          </p:spPr>
          <p:txBody>
            <a:bodyPr anchor="ctr">
              <a:normAutofit fontScale="92500"/>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sz="1400" b="1" dirty="0">
                  <a:solidFill>
                    <a:srgbClr val="10253F">
                      <a:alpha val="60000"/>
                    </a:srgbClr>
                  </a:solidFill>
                  <a:effectLst/>
                  <a:latin typeface="Helvetica"/>
                  <a:cs typeface="Helvetica"/>
                </a:rPr>
                <a:t>Grammar 2</a:t>
              </a:r>
            </a:p>
          </p:txBody>
        </p:sp>
      </p:grpSp>
      <p:grpSp>
        <p:nvGrpSpPr>
          <p:cNvPr id="30" name="Group 29"/>
          <p:cNvGrpSpPr/>
          <p:nvPr/>
        </p:nvGrpSpPr>
        <p:grpSpPr>
          <a:xfrm>
            <a:off x="5628544" y="1565546"/>
            <a:ext cx="1255296" cy="1210699"/>
            <a:chOff x="1561117" y="1647185"/>
            <a:chExt cx="1255296" cy="1210699"/>
          </a:xfrm>
        </p:grpSpPr>
        <p:sp>
          <p:nvSpPr>
            <p:cNvPr id="31" name="Title 1"/>
            <p:cNvSpPr txBox="1">
              <a:spLocks/>
            </p:cNvSpPr>
            <p:nvPr/>
          </p:nvSpPr>
          <p:spPr>
            <a:xfrm>
              <a:off x="1561117" y="1647185"/>
              <a:ext cx="1255296" cy="1034754"/>
            </a:xfrm>
            <a:prstGeom prst="rect">
              <a:avLst/>
            </a:prstGeom>
            <a:ln>
              <a:solidFill>
                <a:srgbClr val="FAE579">
                  <a:alpha val="0"/>
                </a:srgbClr>
              </a:solidFill>
            </a:ln>
          </p:spPr>
          <p:txBody>
            <a:bodyPr anchor="ctr">
              <a:normAutofit/>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sz="3200" baseline="-9000" dirty="0">
                  <a:solidFill>
                    <a:schemeClr val="tx2">
                      <a:lumMod val="50000"/>
                      <a:alpha val="60000"/>
                    </a:schemeClr>
                  </a:solidFill>
                  <a:effectLst/>
                </a:rPr>
                <a:t>ages</a:t>
              </a:r>
              <a:endParaRPr lang="en-GB" sz="4500" baseline="-9000" dirty="0">
                <a:solidFill>
                  <a:schemeClr val="tx2">
                    <a:lumMod val="50000"/>
                    <a:alpha val="60000"/>
                  </a:schemeClr>
                </a:solidFill>
                <a:effectLst/>
              </a:endParaRPr>
            </a:p>
            <a:p>
              <a:pPr fontAlgn="auto">
                <a:spcBef>
                  <a:spcPts val="0"/>
                </a:spcBef>
                <a:spcAft>
                  <a:spcPts val="0"/>
                </a:spcAft>
                <a:defRPr/>
              </a:pPr>
              <a:r>
                <a:rPr lang="en-GB" sz="3200" dirty="0">
                  <a:solidFill>
                    <a:srgbClr val="FF0000">
                      <a:alpha val="60000"/>
                    </a:srgbClr>
                  </a:solidFill>
                  <a:effectLst/>
                </a:rPr>
                <a:t>7-8</a:t>
              </a:r>
              <a:endParaRPr lang="en-GB" sz="3400" dirty="0">
                <a:solidFill>
                  <a:srgbClr val="FF0000">
                    <a:alpha val="60000"/>
                  </a:srgbClr>
                </a:solidFill>
                <a:effectLst/>
              </a:endParaRPr>
            </a:p>
          </p:txBody>
        </p:sp>
        <p:sp>
          <p:nvSpPr>
            <p:cNvPr id="32" name="Title 1"/>
            <p:cNvSpPr txBox="1">
              <a:spLocks/>
            </p:cNvSpPr>
            <p:nvPr/>
          </p:nvSpPr>
          <p:spPr>
            <a:xfrm>
              <a:off x="1635823" y="2535877"/>
              <a:ext cx="1105884" cy="322007"/>
            </a:xfrm>
            <a:prstGeom prst="rect">
              <a:avLst/>
            </a:prstGeom>
            <a:ln>
              <a:solidFill>
                <a:srgbClr val="FAE579">
                  <a:alpha val="0"/>
                </a:srgbClr>
              </a:solidFill>
            </a:ln>
          </p:spPr>
          <p:txBody>
            <a:bodyPr anchor="ctr">
              <a:normAutofit fontScale="92500"/>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sz="1400" b="1" dirty="0">
                  <a:solidFill>
                    <a:srgbClr val="10253F">
                      <a:alpha val="60000"/>
                    </a:srgbClr>
                  </a:solidFill>
                  <a:effectLst/>
                  <a:latin typeface="Helvetica"/>
                  <a:cs typeface="Helvetica"/>
                </a:rPr>
                <a:t>Grammar 3</a:t>
              </a:r>
            </a:p>
          </p:txBody>
        </p:sp>
      </p:grpSp>
      <p:grpSp>
        <p:nvGrpSpPr>
          <p:cNvPr id="33" name="Group 32"/>
          <p:cNvGrpSpPr/>
          <p:nvPr/>
        </p:nvGrpSpPr>
        <p:grpSpPr>
          <a:xfrm>
            <a:off x="7002495" y="1565546"/>
            <a:ext cx="1255296" cy="1210699"/>
            <a:chOff x="1561117" y="1647185"/>
            <a:chExt cx="1255296" cy="1210699"/>
          </a:xfrm>
        </p:grpSpPr>
        <p:sp>
          <p:nvSpPr>
            <p:cNvPr id="34" name="Title 1"/>
            <p:cNvSpPr txBox="1">
              <a:spLocks/>
            </p:cNvSpPr>
            <p:nvPr/>
          </p:nvSpPr>
          <p:spPr>
            <a:xfrm>
              <a:off x="1561117" y="1647185"/>
              <a:ext cx="1255296" cy="1034754"/>
            </a:xfrm>
            <a:prstGeom prst="rect">
              <a:avLst/>
            </a:prstGeom>
            <a:ln>
              <a:solidFill>
                <a:srgbClr val="FAE579">
                  <a:alpha val="0"/>
                </a:srgbClr>
              </a:solidFill>
            </a:ln>
          </p:spPr>
          <p:txBody>
            <a:bodyPr anchor="ctr">
              <a:normAutofit/>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sz="3200" baseline="-9000" dirty="0">
                  <a:solidFill>
                    <a:schemeClr val="tx2">
                      <a:lumMod val="50000"/>
                      <a:alpha val="60000"/>
                    </a:schemeClr>
                  </a:solidFill>
                  <a:effectLst/>
                </a:rPr>
                <a:t>ages</a:t>
              </a:r>
              <a:endParaRPr lang="en-GB" sz="4500" baseline="-9000" dirty="0">
                <a:solidFill>
                  <a:schemeClr val="tx2">
                    <a:lumMod val="50000"/>
                    <a:alpha val="60000"/>
                  </a:schemeClr>
                </a:solidFill>
                <a:effectLst/>
              </a:endParaRPr>
            </a:p>
            <a:p>
              <a:pPr fontAlgn="auto">
                <a:spcBef>
                  <a:spcPts val="0"/>
                </a:spcBef>
                <a:spcAft>
                  <a:spcPts val="0"/>
                </a:spcAft>
                <a:defRPr/>
              </a:pPr>
              <a:r>
                <a:rPr lang="en-GB" sz="3200" dirty="0">
                  <a:solidFill>
                    <a:srgbClr val="FF0000">
                      <a:alpha val="60000"/>
                    </a:srgbClr>
                  </a:solidFill>
                  <a:effectLst/>
                </a:rPr>
                <a:t>8-9</a:t>
              </a:r>
              <a:endParaRPr lang="en-GB" sz="3400" dirty="0">
                <a:solidFill>
                  <a:srgbClr val="FF0000">
                    <a:alpha val="60000"/>
                  </a:srgbClr>
                </a:solidFill>
                <a:effectLst/>
              </a:endParaRPr>
            </a:p>
          </p:txBody>
        </p:sp>
        <p:sp>
          <p:nvSpPr>
            <p:cNvPr id="35" name="Title 1"/>
            <p:cNvSpPr txBox="1">
              <a:spLocks/>
            </p:cNvSpPr>
            <p:nvPr/>
          </p:nvSpPr>
          <p:spPr>
            <a:xfrm>
              <a:off x="1635823" y="2535877"/>
              <a:ext cx="1105884" cy="322007"/>
            </a:xfrm>
            <a:prstGeom prst="rect">
              <a:avLst/>
            </a:prstGeom>
            <a:ln>
              <a:solidFill>
                <a:srgbClr val="FAE579">
                  <a:alpha val="0"/>
                </a:srgbClr>
              </a:solidFill>
            </a:ln>
          </p:spPr>
          <p:txBody>
            <a:bodyPr anchor="ctr">
              <a:normAutofit fontScale="92500"/>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sz="1400" b="1" dirty="0">
                  <a:solidFill>
                    <a:srgbClr val="10253F">
                      <a:alpha val="60000"/>
                    </a:srgbClr>
                  </a:solidFill>
                  <a:effectLst/>
                  <a:latin typeface="Helvetica"/>
                  <a:cs typeface="Helvetica"/>
                </a:rPr>
                <a:t>Grammar 4</a:t>
              </a:r>
            </a:p>
          </p:txBody>
        </p:sp>
      </p:grpSp>
      <p:grpSp>
        <p:nvGrpSpPr>
          <p:cNvPr id="36" name="Group 35"/>
          <p:cNvGrpSpPr/>
          <p:nvPr/>
        </p:nvGrpSpPr>
        <p:grpSpPr>
          <a:xfrm>
            <a:off x="8376446" y="1565546"/>
            <a:ext cx="1255296" cy="1210699"/>
            <a:chOff x="1561117" y="1647185"/>
            <a:chExt cx="1255296" cy="1210699"/>
          </a:xfrm>
        </p:grpSpPr>
        <p:sp>
          <p:nvSpPr>
            <p:cNvPr id="37" name="Title 1"/>
            <p:cNvSpPr txBox="1">
              <a:spLocks/>
            </p:cNvSpPr>
            <p:nvPr/>
          </p:nvSpPr>
          <p:spPr>
            <a:xfrm>
              <a:off x="1561117" y="1647185"/>
              <a:ext cx="1255296" cy="1034754"/>
            </a:xfrm>
            <a:prstGeom prst="rect">
              <a:avLst/>
            </a:prstGeom>
            <a:ln>
              <a:solidFill>
                <a:srgbClr val="FAE579">
                  <a:alpha val="0"/>
                </a:srgbClr>
              </a:solidFill>
            </a:ln>
          </p:spPr>
          <p:txBody>
            <a:bodyPr anchor="ctr">
              <a:normAutofit/>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sz="3200" baseline="-9000" dirty="0">
                  <a:solidFill>
                    <a:schemeClr val="tx2">
                      <a:lumMod val="50000"/>
                      <a:alpha val="60000"/>
                    </a:schemeClr>
                  </a:solidFill>
                  <a:effectLst/>
                </a:rPr>
                <a:t>ages</a:t>
              </a:r>
              <a:endParaRPr lang="en-GB" sz="4500" baseline="-9000" dirty="0">
                <a:solidFill>
                  <a:schemeClr val="tx2">
                    <a:lumMod val="50000"/>
                    <a:alpha val="60000"/>
                  </a:schemeClr>
                </a:solidFill>
                <a:effectLst/>
              </a:endParaRPr>
            </a:p>
            <a:p>
              <a:pPr fontAlgn="auto">
                <a:spcBef>
                  <a:spcPts val="0"/>
                </a:spcBef>
                <a:spcAft>
                  <a:spcPts val="0"/>
                </a:spcAft>
                <a:defRPr/>
              </a:pPr>
              <a:r>
                <a:rPr lang="en-GB" sz="3200" dirty="0">
                  <a:solidFill>
                    <a:srgbClr val="FF0000">
                      <a:alpha val="60000"/>
                    </a:srgbClr>
                  </a:solidFill>
                  <a:effectLst/>
                </a:rPr>
                <a:t>9-10</a:t>
              </a:r>
              <a:endParaRPr lang="en-GB" sz="3400" dirty="0">
                <a:solidFill>
                  <a:srgbClr val="FF0000">
                    <a:alpha val="60000"/>
                  </a:srgbClr>
                </a:solidFill>
                <a:effectLst/>
              </a:endParaRPr>
            </a:p>
          </p:txBody>
        </p:sp>
        <p:sp>
          <p:nvSpPr>
            <p:cNvPr id="38" name="Title 1"/>
            <p:cNvSpPr txBox="1">
              <a:spLocks/>
            </p:cNvSpPr>
            <p:nvPr/>
          </p:nvSpPr>
          <p:spPr>
            <a:xfrm>
              <a:off x="1635823" y="2535877"/>
              <a:ext cx="1105884" cy="322007"/>
            </a:xfrm>
            <a:prstGeom prst="rect">
              <a:avLst/>
            </a:prstGeom>
            <a:ln>
              <a:solidFill>
                <a:srgbClr val="FAE579">
                  <a:alpha val="0"/>
                </a:srgbClr>
              </a:solidFill>
            </a:ln>
          </p:spPr>
          <p:txBody>
            <a:bodyPr anchor="ctr">
              <a:normAutofit fontScale="92500"/>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sz="1400" b="1" dirty="0">
                  <a:solidFill>
                    <a:srgbClr val="10253F">
                      <a:alpha val="60000"/>
                    </a:srgbClr>
                  </a:solidFill>
                  <a:effectLst/>
                  <a:latin typeface="Helvetica"/>
                  <a:cs typeface="Helvetica"/>
                </a:rPr>
                <a:t>Grammar 5</a:t>
              </a:r>
            </a:p>
          </p:txBody>
        </p:sp>
      </p:grpSp>
      <p:grpSp>
        <p:nvGrpSpPr>
          <p:cNvPr id="39" name="Group 38"/>
          <p:cNvGrpSpPr/>
          <p:nvPr/>
        </p:nvGrpSpPr>
        <p:grpSpPr>
          <a:xfrm>
            <a:off x="9750395" y="1565546"/>
            <a:ext cx="1255296" cy="1210699"/>
            <a:chOff x="1561117" y="1647185"/>
            <a:chExt cx="1255296" cy="1210699"/>
          </a:xfrm>
        </p:grpSpPr>
        <p:sp>
          <p:nvSpPr>
            <p:cNvPr id="40" name="Title 1"/>
            <p:cNvSpPr txBox="1">
              <a:spLocks/>
            </p:cNvSpPr>
            <p:nvPr/>
          </p:nvSpPr>
          <p:spPr>
            <a:xfrm>
              <a:off x="1561117" y="1647185"/>
              <a:ext cx="1255296" cy="1034754"/>
            </a:xfrm>
            <a:prstGeom prst="rect">
              <a:avLst/>
            </a:prstGeom>
            <a:ln>
              <a:solidFill>
                <a:srgbClr val="FAE579">
                  <a:alpha val="0"/>
                </a:srgbClr>
              </a:solidFill>
            </a:ln>
          </p:spPr>
          <p:txBody>
            <a:bodyPr anchor="ctr">
              <a:normAutofit/>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sz="3200" baseline="-9000" dirty="0">
                  <a:solidFill>
                    <a:schemeClr val="tx2">
                      <a:lumMod val="50000"/>
                      <a:alpha val="60000"/>
                    </a:schemeClr>
                  </a:solidFill>
                  <a:effectLst/>
                </a:rPr>
                <a:t>ages</a:t>
              </a:r>
              <a:endParaRPr lang="en-GB" sz="4500" baseline="-9000" dirty="0">
                <a:solidFill>
                  <a:schemeClr val="tx2">
                    <a:lumMod val="50000"/>
                    <a:alpha val="60000"/>
                  </a:schemeClr>
                </a:solidFill>
                <a:effectLst/>
              </a:endParaRPr>
            </a:p>
            <a:p>
              <a:pPr fontAlgn="auto">
                <a:spcBef>
                  <a:spcPts val="0"/>
                </a:spcBef>
                <a:spcAft>
                  <a:spcPts val="0"/>
                </a:spcAft>
                <a:defRPr/>
              </a:pPr>
              <a:r>
                <a:rPr lang="en-GB" sz="3200" dirty="0">
                  <a:solidFill>
                    <a:srgbClr val="FF0000">
                      <a:alpha val="60000"/>
                    </a:srgbClr>
                  </a:solidFill>
                  <a:effectLst/>
                </a:rPr>
                <a:t>10-11</a:t>
              </a:r>
              <a:endParaRPr lang="en-GB" sz="3400" dirty="0">
                <a:solidFill>
                  <a:srgbClr val="FF0000">
                    <a:alpha val="60000"/>
                  </a:srgbClr>
                </a:solidFill>
                <a:effectLst/>
              </a:endParaRPr>
            </a:p>
          </p:txBody>
        </p:sp>
        <p:sp>
          <p:nvSpPr>
            <p:cNvPr id="41" name="Title 1"/>
            <p:cNvSpPr txBox="1">
              <a:spLocks/>
            </p:cNvSpPr>
            <p:nvPr/>
          </p:nvSpPr>
          <p:spPr>
            <a:xfrm>
              <a:off x="1635823" y="2535877"/>
              <a:ext cx="1105884" cy="322007"/>
            </a:xfrm>
            <a:prstGeom prst="rect">
              <a:avLst/>
            </a:prstGeom>
            <a:ln>
              <a:solidFill>
                <a:srgbClr val="FAE579">
                  <a:alpha val="0"/>
                </a:srgbClr>
              </a:solidFill>
            </a:ln>
          </p:spPr>
          <p:txBody>
            <a:bodyPr anchor="ctr">
              <a:normAutofit fontScale="92500"/>
            </a:bodyPr>
            <a:lstStyle>
              <a:lvl1pPr algn="ctr" defTabSz="457200" rtl="0" eaLnBrk="1" latinLnBrk="0" hangingPunct="1">
                <a:spcBef>
                  <a:spcPct val="0"/>
                </a:spcBef>
                <a:buNone/>
                <a:defRPr sz="2800" kern="1200">
                  <a:solidFill>
                    <a:srgbClr val="003C80"/>
                  </a:solidFill>
                  <a:effectLst>
                    <a:glow rad="38100">
                      <a:srgbClr val="FAE579">
                        <a:alpha val="98000"/>
                      </a:srgbClr>
                    </a:glow>
                    <a:outerShdw blurRad="50800" dist="38100" dir="2700000" algn="tl" rotWithShape="0">
                      <a:srgbClr val="003C80">
                        <a:alpha val="43000"/>
                      </a:srgbClr>
                    </a:outerShdw>
                  </a:effectLst>
                  <a:latin typeface="Challenge Bold"/>
                  <a:ea typeface="+mj-ea"/>
                  <a:cs typeface="Challenge Bold"/>
                </a:defRPr>
              </a:lvl1pPr>
            </a:lstStyle>
            <a:p>
              <a:pPr fontAlgn="auto">
                <a:spcAft>
                  <a:spcPts val="0"/>
                </a:spcAft>
                <a:defRPr/>
              </a:pPr>
              <a:r>
                <a:rPr lang="en-GB" sz="1400" b="1" dirty="0">
                  <a:solidFill>
                    <a:srgbClr val="10253F">
                      <a:alpha val="60000"/>
                    </a:srgbClr>
                  </a:solidFill>
                  <a:effectLst/>
                  <a:latin typeface="Helvetica"/>
                  <a:cs typeface="Helvetica"/>
                </a:rPr>
                <a:t>Grammar 6</a:t>
              </a:r>
            </a:p>
          </p:txBody>
        </p:sp>
      </p:grpSp>
    </p:spTree>
    <p:extLst>
      <p:ext uri="{BB962C8B-B14F-4D97-AF65-F5344CB8AC3E}">
        <p14:creationId xmlns:p14="http://schemas.microsoft.com/office/powerpoint/2010/main" val="1611430943"/>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7621954" cy="3899398"/>
          </a:xfrm>
        </p:spPr>
        <p:txBody>
          <a:bodyPr>
            <a:normAutofit/>
          </a:bodyPr>
          <a:lstStyle/>
          <a:p>
            <a:pPr marL="0" indent="0">
              <a:buNone/>
            </a:pPr>
            <a:r>
              <a:rPr lang="en-US" sz="2400" dirty="0">
                <a:solidFill>
                  <a:srgbClr val="2F5597"/>
                </a:solidFill>
              </a:rPr>
              <a:t>Reading books to children gives them:</a:t>
            </a:r>
          </a:p>
          <a:p>
            <a:pPr marL="0" indent="0">
              <a:buNone/>
            </a:pPr>
            <a:endParaRPr lang="en-US" sz="2400" dirty="0">
              <a:solidFill>
                <a:srgbClr val="2F5597"/>
              </a:solidFill>
            </a:endParaRPr>
          </a:p>
          <a:p>
            <a:pPr>
              <a:buFont typeface="Wingdings" charset="2"/>
              <a:buChar char="ü"/>
            </a:pPr>
            <a:r>
              <a:rPr lang="en-US" sz="2400" dirty="0">
                <a:solidFill>
                  <a:srgbClr val="2F5597"/>
                </a:solidFill>
              </a:rPr>
              <a:t>A love of books</a:t>
            </a:r>
          </a:p>
          <a:p>
            <a:pPr>
              <a:buFont typeface="Wingdings" charset="2"/>
              <a:buChar char="ü"/>
            </a:pPr>
            <a:r>
              <a:rPr lang="en-US" sz="2400" dirty="0">
                <a:solidFill>
                  <a:srgbClr val="2F5597"/>
                </a:solidFill>
              </a:rPr>
              <a:t>A wider vocabulary</a:t>
            </a:r>
          </a:p>
          <a:p>
            <a:pPr>
              <a:buFont typeface="Wingdings" charset="2"/>
              <a:buChar char="ü"/>
            </a:pPr>
            <a:r>
              <a:rPr lang="en-US" sz="2400" dirty="0">
                <a:solidFill>
                  <a:srgbClr val="2F5597"/>
                </a:solidFill>
              </a:rPr>
              <a:t>A greater understanding of language</a:t>
            </a:r>
          </a:p>
          <a:p>
            <a:pPr>
              <a:buFont typeface="Wingdings" charset="2"/>
              <a:buChar char="ü"/>
            </a:pPr>
            <a:endParaRPr lang="en-US" sz="2400" dirty="0">
              <a:solidFill>
                <a:srgbClr val="2F5597"/>
              </a:solidFill>
            </a:endParaRPr>
          </a:p>
          <a:p>
            <a:pPr marL="0" indent="0">
              <a:buNone/>
            </a:pPr>
            <a:r>
              <a:rPr lang="en-US" sz="2400" dirty="0">
                <a:solidFill>
                  <a:srgbClr val="2F5597"/>
                </a:solidFill>
              </a:rPr>
              <a:t>But the children need to ‘crack the code’ of English to become independent readers.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Storybooks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dirty="0">
                <a:solidFill>
                  <a:schemeClr val="accent1">
                    <a:lumMod val="75000"/>
                  </a:schemeClr>
                </a:solidFill>
              </a:rPr>
              <a:t>Presentation</a:t>
            </a: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10" name="Picture 9" descr="JollyNov13 (89).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57438" y="1108297"/>
            <a:ext cx="2929552" cy="4352975"/>
          </a:xfrm>
          <a:prstGeom prst="rect">
            <a:avLst/>
          </a:prstGeom>
          <a:ln>
            <a:solidFill>
              <a:schemeClr val="accent1"/>
            </a:solidFill>
          </a:ln>
          <a:effectLst>
            <a:glow rad="63500">
              <a:schemeClr val="bg1">
                <a:alpha val="75000"/>
              </a:schemeClr>
            </a:glow>
          </a:effectLst>
        </p:spPr>
      </p:pic>
    </p:spTree>
    <p:extLst>
      <p:ext uri="{BB962C8B-B14F-4D97-AF65-F5344CB8AC3E}">
        <p14:creationId xmlns:p14="http://schemas.microsoft.com/office/powerpoint/2010/main" val="3426470783"/>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JollyNov13 (66).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57438" y="1108296"/>
            <a:ext cx="2929552" cy="4402034"/>
          </a:xfrm>
          <a:prstGeom prst="rect">
            <a:avLst/>
          </a:prstGeom>
          <a:ln>
            <a:solidFill>
              <a:schemeClr val="accent1"/>
            </a:solidFill>
          </a:ln>
          <a:effectLst>
            <a:glow rad="63500">
              <a:schemeClr val="bg1">
                <a:alpha val="75000"/>
              </a:schemeClr>
            </a:glow>
          </a:effectLst>
        </p:spPr>
      </p:pic>
      <p:sp>
        <p:nvSpPr>
          <p:cNvPr id="3" name="Content Placeholder 2"/>
          <p:cNvSpPr>
            <a:spLocks noGrp="1"/>
          </p:cNvSpPr>
          <p:nvPr>
            <p:ph idx="1"/>
          </p:nvPr>
        </p:nvSpPr>
        <p:spPr>
          <a:xfrm>
            <a:off x="838200" y="1825625"/>
            <a:ext cx="7621954" cy="3899398"/>
          </a:xfrm>
        </p:spPr>
        <p:txBody>
          <a:bodyPr>
            <a:normAutofit/>
          </a:bodyPr>
          <a:lstStyle/>
          <a:p>
            <a:pPr marL="0" indent="0">
              <a:buNone/>
            </a:pPr>
            <a:r>
              <a:rPr lang="en-US" sz="2400" dirty="0">
                <a:solidFill>
                  <a:srgbClr val="2F5597"/>
                </a:solidFill>
              </a:rPr>
              <a:t>The 5 basic skills of Jolly Phonics are:</a:t>
            </a:r>
          </a:p>
          <a:p>
            <a:pPr marL="0" indent="0">
              <a:buNone/>
            </a:pPr>
            <a:endParaRPr lang="en-US" sz="2400" dirty="0">
              <a:solidFill>
                <a:srgbClr val="2F5597"/>
              </a:solidFill>
            </a:endParaRPr>
          </a:p>
          <a:p>
            <a:pPr marL="0" indent="0">
              <a:buNone/>
            </a:pPr>
            <a:r>
              <a:rPr lang="en-US" sz="2400" dirty="0">
                <a:solidFill>
                  <a:srgbClr val="2F5597"/>
                </a:solidFill>
              </a:rPr>
              <a:t>1. Learning the letter sounds</a:t>
            </a:r>
          </a:p>
          <a:p>
            <a:pPr marL="0" indent="0">
              <a:buNone/>
            </a:pPr>
            <a:r>
              <a:rPr lang="en-US" sz="2400" dirty="0">
                <a:solidFill>
                  <a:srgbClr val="2F5597"/>
                </a:solidFill>
              </a:rPr>
              <a:t>2. Learning letter formation</a:t>
            </a:r>
          </a:p>
          <a:p>
            <a:pPr marL="0" indent="0">
              <a:buNone/>
            </a:pPr>
            <a:r>
              <a:rPr lang="en-US" sz="2400" dirty="0">
                <a:solidFill>
                  <a:srgbClr val="2F5597"/>
                </a:solidFill>
              </a:rPr>
              <a:t>3. Blending</a:t>
            </a:r>
          </a:p>
          <a:p>
            <a:pPr marL="0" indent="0">
              <a:buNone/>
            </a:pPr>
            <a:r>
              <a:rPr lang="en-US" sz="2400" dirty="0">
                <a:solidFill>
                  <a:srgbClr val="2F5597"/>
                </a:solidFill>
              </a:rPr>
              <a:t>4. Identifying sounds in words (segmenting)</a:t>
            </a:r>
          </a:p>
          <a:p>
            <a:pPr marL="0" indent="0">
              <a:buNone/>
            </a:pPr>
            <a:r>
              <a:rPr lang="en-US" sz="2400" dirty="0">
                <a:solidFill>
                  <a:srgbClr val="2F5597"/>
                </a:solidFill>
              </a:rPr>
              <a:t>5. Tricky words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The 5 Basic Skills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Tree>
    <p:extLst>
      <p:ext uri="{BB962C8B-B14F-4D97-AF65-F5344CB8AC3E}">
        <p14:creationId xmlns:p14="http://schemas.microsoft.com/office/powerpoint/2010/main" val="1306045350"/>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Children learn in a fun, multi-sensory way using stories and actions.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1. Learning the letter sounds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8" name="Picture 4" descr="Finger Ph Big Books in use"/>
          <p:cNvPicPr>
            <a:picLocks noChangeAspect="1" noChangeArrowheads="1"/>
          </p:cNvPicPr>
          <p:nvPr/>
        </p:nvPicPr>
        <p:blipFill>
          <a:blip r:embed="rId3">
            <a:lum bright="12000"/>
            <a:extLst>
              <a:ext uri="{28A0092B-C50C-407E-A947-70E740481C1C}">
                <a14:useLocalDpi xmlns:a14="http://schemas.microsoft.com/office/drawing/2010/main"/>
              </a:ext>
            </a:extLst>
          </a:blip>
          <a:srcRect/>
          <a:stretch>
            <a:fillRect/>
          </a:stretch>
        </p:blipFill>
        <p:spPr bwMode="auto">
          <a:xfrm>
            <a:off x="1785104" y="2479955"/>
            <a:ext cx="3264254" cy="3477816"/>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
        <p:nvSpPr>
          <p:cNvPr id="9" name="Content Placeholder 2"/>
          <p:cNvSpPr txBox="1">
            <a:spLocks/>
          </p:cNvSpPr>
          <p:nvPr/>
        </p:nvSpPr>
        <p:spPr>
          <a:xfrm>
            <a:off x="5936054" y="3229216"/>
            <a:ext cx="4338995" cy="22175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rgbClr val="2F5597"/>
                </a:solidFill>
              </a:rPr>
              <a:t>Learning the action for the /s/ sound: </a:t>
            </a:r>
            <a:r>
              <a:rPr lang="en-US" sz="2400" dirty="0">
                <a:solidFill>
                  <a:srgbClr val="2F5597"/>
                </a:solidFill>
              </a:rPr>
              <a:t>Weave your hand like a snake, making an ‘s’ shape, saying </a:t>
            </a:r>
            <a:r>
              <a:rPr lang="en-US" sz="2400" dirty="0" err="1">
                <a:solidFill>
                  <a:srgbClr val="2F5597"/>
                </a:solidFill>
              </a:rPr>
              <a:t>sssssssss</a:t>
            </a:r>
            <a:r>
              <a:rPr lang="en-US" sz="2400" dirty="0">
                <a:solidFill>
                  <a:srgbClr val="2F5597"/>
                </a:solidFill>
              </a:rPr>
              <a:t>.</a:t>
            </a:r>
          </a:p>
        </p:txBody>
      </p:sp>
    </p:spTree>
    <p:extLst>
      <p:ext uri="{BB962C8B-B14F-4D97-AF65-F5344CB8AC3E}">
        <p14:creationId xmlns:p14="http://schemas.microsoft.com/office/powerpoint/2010/main" val="335773405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1. Learning the letter sounds </a:t>
            </a:r>
            <a:r>
              <a:rPr lang="mr-IN" sz="2800" dirty="0"/>
              <a:t>–</a:t>
            </a:r>
            <a:r>
              <a:rPr lang="en-US" sz="2800" dirty="0"/>
              <a:t> the letter sounds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10" name="Picture 4" descr="letter copy"/>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194191" y="1418411"/>
            <a:ext cx="5808586" cy="485242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758869200"/>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1. Learning the letter sounds </a:t>
            </a:r>
            <a:r>
              <a:rPr lang="mr-IN" sz="2800" dirty="0"/>
              <a:t>–</a:t>
            </a:r>
            <a:r>
              <a:rPr lang="en-US" sz="2800" dirty="0"/>
              <a:t> digraphs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7" name="Picture 5" descr="digraphs"/>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2953596" y="2197989"/>
            <a:ext cx="6301946" cy="3749973"/>
          </a:xfrm>
          <a:prstGeom prst="rect">
            <a:avLst/>
          </a:prstGeom>
          <a:noFill/>
          <a:extLst>
            <a:ext uri="{909E8E84-426E-40dd-AFC4-6F175D3DCCD1}">
              <a14:hiddenFill xmlns:a14="http://schemas.microsoft.com/office/drawing/2010/main" xmlns="">
                <a:solidFill>
                  <a:srgbClr val="FFFFFF"/>
                </a:solidFill>
              </a14:hiddenFill>
            </a:ext>
          </a:extLst>
        </p:spPr>
      </p:pic>
      <p:sp>
        <p:nvSpPr>
          <p:cNvPr id="8"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Digraphs are two letters that make one sound.</a:t>
            </a:r>
          </a:p>
        </p:txBody>
      </p:sp>
    </p:spTree>
    <p:extLst>
      <p:ext uri="{BB962C8B-B14F-4D97-AF65-F5344CB8AC3E}">
        <p14:creationId xmlns:p14="http://schemas.microsoft.com/office/powerpoint/2010/main" val="3383863860"/>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1. Learning the letter sounds </a:t>
            </a:r>
            <a:r>
              <a:rPr lang="mr-IN" sz="2800" dirty="0"/>
              <a:t>–</a:t>
            </a:r>
            <a:r>
              <a:rPr lang="en-US" sz="2800" dirty="0"/>
              <a:t> alternative spellings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8"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The alternative spellings of the vowel sounds:</a:t>
            </a:r>
          </a:p>
        </p:txBody>
      </p:sp>
      <p:sp>
        <p:nvSpPr>
          <p:cNvPr id="9" name="Rectangle 3"/>
          <p:cNvSpPr txBox="1">
            <a:spLocks noChangeArrowheads="1"/>
          </p:cNvSpPr>
          <p:nvPr/>
        </p:nvSpPr>
        <p:spPr>
          <a:xfrm>
            <a:off x="1932997" y="2327609"/>
            <a:ext cx="3482055" cy="484820"/>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buFontTx/>
              <a:buNone/>
            </a:pPr>
            <a:r>
              <a:rPr lang="en-GB" sz="2400" dirty="0">
                <a:solidFill>
                  <a:schemeClr val="accent2"/>
                </a:solidFill>
              </a:rPr>
              <a:t>Introduced as:</a:t>
            </a:r>
          </a:p>
        </p:txBody>
      </p:sp>
      <p:sp>
        <p:nvSpPr>
          <p:cNvPr id="10" name="Rectangle 6"/>
          <p:cNvSpPr>
            <a:spLocks noChangeArrowheads="1"/>
          </p:cNvSpPr>
          <p:nvPr/>
        </p:nvSpPr>
        <p:spPr bwMode="auto">
          <a:xfrm>
            <a:off x="2466397" y="3090211"/>
            <a:ext cx="2959747" cy="7834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marL="342900" indent="-342900" algn="ctr">
              <a:spcBef>
                <a:spcPct val="20000"/>
              </a:spcBef>
            </a:pPr>
            <a:r>
              <a:rPr lang="en-GB" sz="2400" b="0" dirty="0">
                <a:latin typeface="SassoonPrimaryInfant" charset="0"/>
              </a:rPr>
              <a:t>(rain)</a:t>
            </a:r>
          </a:p>
        </p:txBody>
      </p:sp>
      <p:sp>
        <p:nvSpPr>
          <p:cNvPr id="11" name="Rectangle 7"/>
          <p:cNvSpPr>
            <a:spLocks noChangeArrowheads="1"/>
          </p:cNvSpPr>
          <p:nvPr/>
        </p:nvSpPr>
        <p:spPr bwMode="auto">
          <a:xfrm>
            <a:off x="6431101" y="2859148"/>
            <a:ext cx="4874878" cy="7834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marL="342900" indent="-342900">
              <a:spcBef>
                <a:spcPct val="20000"/>
              </a:spcBef>
            </a:pPr>
            <a:r>
              <a:rPr lang="en-GB" sz="2400" b="0" dirty="0">
                <a:latin typeface="SassoonPrimaryInfant" charset="0"/>
              </a:rPr>
              <a:t>(play)</a:t>
            </a:r>
            <a:r>
              <a:rPr lang="en-GB" sz="4400" b="0" dirty="0">
                <a:solidFill>
                  <a:srgbClr val="6600CC"/>
                </a:solidFill>
              </a:rPr>
              <a:t> 	             </a:t>
            </a:r>
            <a:r>
              <a:rPr lang="en-GB" sz="2400" b="0" dirty="0">
                <a:latin typeface="SassoonPrimaryInfant" charset="0"/>
              </a:rPr>
              <a:t>(flame)</a:t>
            </a:r>
          </a:p>
        </p:txBody>
      </p:sp>
      <p:sp>
        <p:nvSpPr>
          <p:cNvPr id="12" name="Rectangle 8"/>
          <p:cNvSpPr>
            <a:spLocks noChangeArrowheads="1"/>
          </p:cNvSpPr>
          <p:nvPr/>
        </p:nvSpPr>
        <p:spPr bwMode="auto">
          <a:xfrm>
            <a:off x="2390198" y="4057136"/>
            <a:ext cx="3133850" cy="7834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marL="342900" indent="-342900" algn="ctr">
              <a:spcBef>
                <a:spcPct val="20000"/>
              </a:spcBef>
            </a:pPr>
            <a:r>
              <a:rPr lang="en-GB" sz="2400" b="0" dirty="0">
                <a:latin typeface="SassoonPrimaryInfant" charset="0"/>
              </a:rPr>
              <a:t>(feet)</a:t>
            </a:r>
          </a:p>
        </p:txBody>
      </p:sp>
      <p:sp>
        <p:nvSpPr>
          <p:cNvPr id="13" name="Rectangle 9"/>
          <p:cNvSpPr>
            <a:spLocks noChangeArrowheads="1"/>
          </p:cNvSpPr>
          <p:nvPr/>
        </p:nvSpPr>
        <p:spPr bwMode="auto">
          <a:xfrm>
            <a:off x="2352481" y="5027568"/>
            <a:ext cx="3307953" cy="7834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marL="342900" indent="-342900" algn="ctr">
              <a:spcBef>
                <a:spcPct val="20000"/>
              </a:spcBef>
            </a:pPr>
            <a:r>
              <a:rPr lang="en-GB" sz="2400" b="0" dirty="0">
                <a:latin typeface="SassoonPrimaryInfant" charset="0"/>
              </a:rPr>
              <a:t>(boat)</a:t>
            </a:r>
          </a:p>
        </p:txBody>
      </p:sp>
      <p:sp>
        <p:nvSpPr>
          <p:cNvPr id="14" name="Rectangle 10"/>
          <p:cNvSpPr>
            <a:spLocks noChangeArrowheads="1"/>
          </p:cNvSpPr>
          <p:nvPr/>
        </p:nvSpPr>
        <p:spPr bwMode="auto">
          <a:xfrm>
            <a:off x="6431101" y="4073905"/>
            <a:ext cx="5089876" cy="7834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marL="342900" indent="-342900">
              <a:spcBef>
                <a:spcPct val="20000"/>
              </a:spcBef>
            </a:pPr>
            <a:r>
              <a:rPr lang="en-GB" sz="2400" b="0" dirty="0">
                <a:latin typeface="SassoonPrimaryInfant" charset="0"/>
              </a:rPr>
              <a:t>(leaf)</a:t>
            </a:r>
            <a:r>
              <a:rPr lang="en-GB" sz="2400" dirty="0">
                <a:latin typeface="SassoonPrimaryInfant" charset="0"/>
              </a:rPr>
              <a:t> </a:t>
            </a:r>
            <a:r>
              <a:rPr lang="en-GB" sz="2400" dirty="0">
                <a:solidFill>
                  <a:srgbClr val="6600CC"/>
                </a:solidFill>
              </a:rPr>
              <a:t> 	                        </a:t>
            </a:r>
            <a:r>
              <a:rPr lang="en-GB" sz="2400" dirty="0">
                <a:latin typeface="SassoonPrimaryInfant" charset="0"/>
              </a:rPr>
              <a:t>(these)</a:t>
            </a:r>
          </a:p>
          <a:p>
            <a:pPr marL="342900" indent="-342900">
              <a:spcBef>
                <a:spcPct val="20000"/>
              </a:spcBef>
            </a:pPr>
            <a:endParaRPr lang="en-GB" b="0" dirty="0">
              <a:latin typeface="SassoonPrimaryInfant" charset="0"/>
            </a:endParaRPr>
          </a:p>
        </p:txBody>
      </p:sp>
      <p:sp>
        <p:nvSpPr>
          <p:cNvPr id="15" name="Rectangle 11"/>
          <p:cNvSpPr>
            <a:spLocks noChangeArrowheads="1"/>
          </p:cNvSpPr>
          <p:nvPr/>
        </p:nvSpPr>
        <p:spPr bwMode="auto">
          <a:xfrm>
            <a:off x="6431101" y="4798728"/>
            <a:ext cx="6702957" cy="7834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marL="342900" indent="-342900">
              <a:spcBef>
                <a:spcPct val="20000"/>
              </a:spcBef>
            </a:pPr>
            <a:r>
              <a:rPr lang="en-GB" sz="2400" b="0" dirty="0">
                <a:latin typeface="SassoonPrimaryInfant" charset="0"/>
              </a:rPr>
              <a:t>(snow)</a:t>
            </a:r>
            <a:r>
              <a:rPr lang="en-GB" sz="4400" b="0" dirty="0">
                <a:solidFill>
                  <a:srgbClr val="6600CC"/>
                </a:solidFill>
              </a:rPr>
              <a:t> 	      </a:t>
            </a:r>
            <a:r>
              <a:rPr lang="en-GB" sz="2400" b="0" dirty="0">
                <a:latin typeface="SassoonPrimaryInfant" charset="0"/>
              </a:rPr>
              <a:t>(bone)</a:t>
            </a:r>
          </a:p>
        </p:txBody>
      </p:sp>
      <p:sp>
        <p:nvSpPr>
          <p:cNvPr id="16" name="Rectangle 3"/>
          <p:cNvSpPr txBox="1">
            <a:spLocks noChangeArrowheads="1"/>
          </p:cNvSpPr>
          <p:nvPr/>
        </p:nvSpPr>
        <p:spPr>
          <a:xfrm>
            <a:off x="5209598" y="2354147"/>
            <a:ext cx="4633673" cy="484820"/>
          </a:xfrm>
          <a:prstGeom prst="rect">
            <a:avLst/>
          </a:prstGeom>
        </p:spPr>
        <p:txBody>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buFontTx/>
              <a:buNone/>
            </a:pPr>
            <a:r>
              <a:rPr lang="en-GB" sz="2400" dirty="0">
                <a:solidFill>
                  <a:schemeClr val="accent2"/>
                </a:solidFill>
              </a:rPr>
              <a:t>Taught later as:</a:t>
            </a:r>
          </a:p>
        </p:txBody>
      </p:sp>
      <p:pic>
        <p:nvPicPr>
          <p:cNvPr id="17" name="Picture 15" descr="a-e"/>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589203" y="2957515"/>
            <a:ext cx="1439975" cy="2785644"/>
          </a:xfrm>
          <a:prstGeom prst="rect">
            <a:avLst/>
          </a:prstGeom>
          <a:noFill/>
          <a:extLst>
            <a:ext uri="{909E8E84-426E-40dd-AFC4-6F175D3DCCD1}">
              <a14:hiddenFill xmlns:a14="http://schemas.microsoft.com/office/drawing/2010/main" xmlns="">
                <a:solidFill>
                  <a:srgbClr val="FFFFFF"/>
                </a:solidFill>
              </a14:hiddenFill>
            </a:ext>
          </a:extLst>
        </p:spPr>
      </p:pic>
      <p:pic>
        <p:nvPicPr>
          <p:cNvPr id="18" name="Picture 13" descr="aieeoa"/>
          <p:cNvPicPr>
            <a:picLocks noChangeAspect="1" noChangeArrowheads="1"/>
          </p:cNvPicPr>
          <p:nvPr/>
        </p:nvPicPr>
        <p:blipFill>
          <a:blip r:embed="rId4" cstate="screen">
            <a:clrChange>
              <a:clrFrom>
                <a:srgbClr val="FFCB13"/>
              </a:clrFrom>
              <a:clrTo>
                <a:srgbClr val="FFCB13">
                  <a:alpha val="0"/>
                </a:srgbClr>
              </a:clrTo>
            </a:clrChange>
            <a:extLst>
              <a:ext uri="{28A0092B-C50C-407E-A947-70E740481C1C}">
                <a14:useLocalDpi xmlns:a14="http://schemas.microsoft.com/office/drawing/2010/main"/>
              </a:ext>
            </a:extLst>
          </a:blip>
          <a:srcRect/>
          <a:stretch>
            <a:fillRect/>
          </a:stretch>
        </p:blipFill>
        <p:spPr bwMode="auto">
          <a:xfrm>
            <a:off x="2146049" y="2811230"/>
            <a:ext cx="1334788" cy="2959747"/>
          </a:xfrm>
          <a:prstGeom prst="rect">
            <a:avLst/>
          </a:prstGeom>
          <a:noFill/>
          <a:extLst>
            <a:ext uri="{909E8E84-426E-40dd-AFC4-6F175D3DCCD1}">
              <a14:hiddenFill xmlns:a14="http://schemas.microsoft.com/office/drawing/2010/main" xmlns="">
                <a:solidFill>
                  <a:schemeClr val="accent1"/>
                </a:solidFill>
              </a14:hiddenFill>
            </a:ext>
          </a:extLst>
        </p:spPr>
      </p:pic>
      <p:pic>
        <p:nvPicPr>
          <p:cNvPr id="19" name="Picture 14" descr="ayeaow"/>
          <p:cNvPicPr>
            <a:picLocks noChangeAspect="1" noChangeArrowheads="1"/>
          </p:cNvPicPr>
          <p:nvPr/>
        </p:nvPicPr>
        <p:blipFill>
          <a:blip r:embed="rId5" cstate="screen">
            <a:clrChange>
              <a:clrFrom>
                <a:srgbClr val="FFCB13"/>
              </a:clrFrom>
              <a:clrTo>
                <a:srgbClr val="FFCB13">
                  <a:alpha val="0"/>
                </a:srgbClr>
              </a:clrTo>
            </a:clrChange>
            <a:extLst>
              <a:ext uri="{28A0092B-C50C-407E-A947-70E740481C1C}">
                <a14:useLocalDpi xmlns:a14="http://schemas.microsoft.com/office/drawing/2010/main"/>
              </a:ext>
            </a:extLst>
          </a:blip>
          <a:srcRect/>
          <a:stretch>
            <a:fillRect/>
          </a:stretch>
        </p:blipFill>
        <p:spPr bwMode="auto">
          <a:xfrm>
            <a:off x="5067049" y="2859148"/>
            <a:ext cx="1325721" cy="288401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471946202"/>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5" descr="D:\Photos\Girl with Finger Phonic bk.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784308" y="2479955"/>
            <a:ext cx="3265050" cy="3454304"/>
          </a:xfrm>
          <a:prstGeom prst="rect">
            <a:avLst/>
          </a:prstGeom>
          <a:noFill/>
          <a:ln w="12700">
            <a:solidFill>
              <a:srgbClr val="000000"/>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Correct formation can be encouraged from the very beginning.</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2. Letter formation</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5936054" y="3229216"/>
            <a:ext cx="4338995" cy="22175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Feel the letter formation</a:t>
            </a:r>
          </a:p>
          <a:p>
            <a:pPr>
              <a:buFont typeface="Wingdings" charset="2"/>
              <a:buChar char="ü"/>
            </a:pPr>
            <a:r>
              <a:rPr lang="en-US" sz="2400" dirty="0">
                <a:solidFill>
                  <a:srgbClr val="2F5597"/>
                </a:solidFill>
              </a:rPr>
              <a:t>See the letter formation</a:t>
            </a:r>
          </a:p>
          <a:p>
            <a:pPr>
              <a:buFont typeface="Wingdings" charset="2"/>
              <a:buChar char="ü"/>
            </a:pPr>
            <a:r>
              <a:rPr lang="en-US" sz="2400" dirty="0">
                <a:solidFill>
                  <a:srgbClr val="2F5597"/>
                </a:solidFill>
              </a:rPr>
              <a:t>Write the letter in the air</a:t>
            </a:r>
          </a:p>
        </p:txBody>
      </p:sp>
    </p:spTree>
    <p:extLst>
      <p:ext uri="{BB962C8B-B14F-4D97-AF65-F5344CB8AC3E}">
        <p14:creationId xmlns:p14="http://schemas.microsoft.com/office/powerpoint/2010/main" val="3140466547"/>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hand right"/>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600156" y="2381041"/>
            <a:ext cx="3768267" cy="35619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25400">
                <a:solidFill>
                  <a:schemeClr val="tx1"/>
                </a:solidFill>
                <a:miter lim="800000"/>
                <a:headEnd/>
                <a:tailEnd/>
              </a14:hiddenLine>
            </a:ext>
          </a:extLst>
        </p:spPr>
      </p:pic>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The children need to learn how to hold their pencil properly right from the start:</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5033612"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2. Letter formation </a:t>
            </a:r>
            <a:r>
              <a:rPr lang="mr-IN" sz="2800" dirty="0"/>
              <a:t>–</a:t>
            </a:r>
            <a:r>
              <a:rPr lang="en-US" sz="2800" dirty="0"/>
              <a:t> pencil hold</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5936054" y="3229216"/>
            <a:ext cx="4338995" cy="22175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‘Tripod’ grip</a:t>
            </a:r>
          </a:p>
          <a:p>
            <a:pPr>
              <a:buFont typeface="Wingdings" charset="2"/>
              <a:buChar char="ü"/>
            </a:pPr>
            <a:r>
              <a:rPr lang="en-US" sz="2400" dirty="0">
                <a:solidFill>
                  <a:srgbClr val="2F5597"/>
                </a:solidFill>
              </a:rPr>
              <a:t>‘</a:t>
            </a:r>
            <a:r>
              <a:rPr lang="en-US" sz="2400" dirty="0" err="1">
                <a:solidFill>
                  <a:srgbClr val="2F5597"/>
                </a:solidFill>
              </a:rPr>
              <a:t>Froggy</a:t>
            </a:r>
            <a:r>
              <a:rPr lang="en-US" sz="2400" dirty="0">
                <a:solidFill>
                  <a:srgbClr val="2F5597"/>
                </a:solidFill>
              </a:rPr>
              <a:t> legs’ movement</a:t>
            </a:r>
          </a:p>
        </p:txBody>
      </p:sp>
    </p:spTree>
    <p:extLst>
      <p:ext uri="{BB962C8B-B14F-4D97-AF65-F5344CB8AC3E}">
        <p14:creationId xmlns:p14="http://schemas.microsoft.com/office/powerpoint/2010/main" val="1805065514"/>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Blending skills are essential for reading. They can be taught right from the start.</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3. Blending</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11" name="Picture 10" descr="s-page"/>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36247" y="2321229"/>
            <a:ext cx="6147594" cy="3620249"/>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921124537"/>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The number of regular words for blending grows with each new letter sound:</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3. Blending </a:t>
            </a:r>
            <a:r>
              <a:rPr lang="mr-IN" sz="2800" dirty="0"/>
              <a:t>–</a:t>
            </a:r>
            <a:r>
              <a:rPr lang="en-US" sz="2800" dirty="0"/>
              <a:t> blending words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246971">
            <a:off x="597978" y="2881170"/>
            <a:ext cx="1529439" cy="2165563"/>
          </a:xfrm>
          <a:prstGeom prst="rect">
            <a:avLst/>
          </a:prstGeom>
          <a:ln w="12700" cmpd="sng">
            <a:solidFill>
              <a:schemeClr val="accent1"/>
            </a:solidFill>
          </a:ln>
          <a:effectLst>
            <a:glow rad="63500">
              <a:schemeClr val="bg1">
                <a:alpha val="75000"/>
              </a:schemeClr>
            </a:glow>
          </a:effectLst>
        </p:spPr>
      </p:pic>
      <p:pic>
        <p:nvPicPr>
          <p:cNvPr id="8" name="Picture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377623">
            <a:off x="2017868" y="2749688"/>
            <a:ext cx="1524296" cy="2165563"/>
          </a:xfrm>
          <a:prstGeom prst="rect">
            <a:avLst/>
          </a:prstGeom>
          <a:ln w="12700" cmpd="sng">
            <a:solidFill>
              <a:schemeClr val="accent1"/>
            </a:solidFill>
          </a:ln>
          <a:effectLst>
            <a:glow rad="63500">
              <a:schemeClr val="bg1">
                <a:alpha val="75000"/>
              </a:schemeClr>
            </a:glow>
          </a:effectLst>
        </p:spPr>
      </p:pic>
      <p:pic>
        <p:nvPicPr>
          <p:cNvPr id="9" name="Picture 6" descr="word box"/>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rot="21099730">
            <a:off x="5295561" y="2497795"/>
            <a:ext cx="2067851" cy="2564319"/>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pic>
        <p:nvPicPr>
          <p:cNvPr id="10" name="Picture 5" descr="word box"/>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933908" y="4680576"/>
            <a:ext cx="2869876" cy="1305242"/>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pic>
        <p:nvPicPr>
          <p:cNvPr id="2" name="Picture 1" descr="JL8752 Word Bank BE Precursive 12 copy.jp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21151691">
            <a:off x="8544758" y="2520508"/>
            <a:ext cx="1536670" cy="2180172"/>
          </a:xfrm>
          <a:prstGeom prst="rect">
            <a:avLst/>
          </a:prstGeom>
          <a:ln>
            <a:solidFill>
              <a:schemeClr val="accent1"/>
            </a:solidFill>
          </a:ln>
          <a:effectLst>
            <a:glow rad="63500">
              <a:schemeClr val="bg1">
                <a:alpha val="75000"/>
              </a:schemeClr>
            </a:glow>
          </a:effectLst>
        </p:spPr>
      </p:pic>
      <p:pic>
        <p:nvPicPr>
          <p:cNvPr id="12" name="Picture 11" descr="JL8752 Word Bank BE Precursive 39.jp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187589">
            <a:off x="9911537" y="2898966"/>
            <a:ext cx="1536670" cy="2180172"/>
          </a:xfrm>
          <a:prstGeom prst="rect">
            <a:avLst/>
          </a:prstGeom>
          <a:ln>
            <a:solidFill>
              <a:schemeClr val="accent1"/>
            </a:solidFill>
          </a:ln>
          <a:effectLst>
            <a:glow rad="63500">
              <a:schemeClr val="bg1">
                <a:alpha val="75000"/>
              </a:schemeClr>
            </a:glow>
          </a:effectLst>
        </p:spPr>
      </p:pic>
      <p:sp>
        <p:nvSpPr>
          <p:cNvPr id="13" name="Content Placeholder 2"/>
          <p:cNvSpPr txBox="1">
            <a:spLocks/>
          </p:cNvSpPr>
          <p:nvPr/>
        </p:nvSpPr>
        <p:spPr>
          <a:xfrm>
            <a:off x="761233" y="5119421"/>
            <a:ext cx="2548333" cy="6693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800" dirty="0">
                <a:solidFill>
                  <a:srgbClr val="2F5597"/>
                </a:solidFill>
              </a:rPr>
              <a:t>Jolly Phonics Word Book</a:t>
            </a:r>
            <a:endParaRPr lang="en-US" sz="1800" dirty="0">
              <a:solidFill>
                <a:srgbClr val="2F5597"/>
              </a:solidFill>
            </a:endParaRPr>
          </a:p>
        </p:txBody>
      </p:sp>
      <p:sp>
        <p:nvSpPr>
          <p:cNvPr id="14" name="Content Placeholder 2"/>
          <p:cNvSpPr txBox="1">
            <a:spLocks/>
          </p:cNvSpPr>
          <p:nvPr/>
        </p:nvSpPr>
        <p:spPr>
          <a:xfrm>
            <a:off x="5120563" y="6105438"/>
            <a:ext cx="2548333" cy="6693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800" dirty="0">
                <a:solidFill>
                  <a:srgbClr val="2F5597"/>
                </a:solidFill>
              </a:rPr>
              <a:t>Word Boxes</a:t>
            </a:r>
            <a:endParaRPr lang="en-US" sz="1800" dirty="0">
              <a:solidFill>
                <a:srgbClr val="2F5597"/>
              </a:solidFill>
            </a:endParaRPr>
          </a:p>
        </p:txBody>
      </p:sp>
      <p:sp>
        <p:nvSpPr>
          <p:cNvPr id="15" name="Content Placeholder 2"/>
          <p:cNvSpPr txBox="1">
            <a:spLocks/>
          </p:cNvSpPr>
          <p:nvPr/>
        </p:nvSpPr>
        <p:spPr>
          <a:xfrm>
            <a:off x="8716128" y="5208264"/>
            <a:ext cx="2548333" cy="6693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800" dirty="0">
                <a:solidFill>
                  <a:srgbClr val="2F5597"/>
                </a:solidFill>
              </a:rPr>
              <a:t>Jolly Phonics Word Bank</a:t>
            </a:r>
            <a:endParaRPr lang="en-US" sz="1800" dirty="0">
              <a:solidFill>
                <a:srgbClr val="2F5597"/>
              </a:solidFill>
            </a:endParaRPr>
          </a:p>
        </p:txBody>
      </p:sp>
    </p:spTree>
    <p:extLst>
      <p:ext uri="{BB962C8B-B14F-4D97-AF65-F5344CB8AC3E}">
        <p14:creationId xmlns:p14="http://schemas.microsoft.com/office/powerpoint/2010/main" val="361591702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8"/>
            <a:ext cx="10552866" cy="820396"/>
          </a:xfrm>
        </p:spPr>
        <p:txBody>
          <a:bodyPr>
            <a:normAutofit/>
          </a:bodyPr>
          <a:lstStyle/>
          <a:p>
            <a:pPr marL="0" indent="0" algn="ctr">
              <a:buNone/>
            </a:pPr>
            <a:r>
              <a:rPr lang="en-US" sz="2400" dirty="0">
                <a:solidFill>
                  <a:srgbClr val="2F5597"/>
                </a:solidFill>
              </a:rPr>
              <a:t>Blending activities can be fun and multi-sensory:</a:t>
            </a:r>
          </a:p>
        </p:txBody>
      </p:sp>
      <p:sp>
        <p:nvSpPr>
          <p:cNvPr id="4" name="Rectangle 3">
            <a:extLst>
              <a:ext uri="{FF2B5EF4-FFF2-40B4-BE49-F238E27FC236}">
                <a16:creationId xmlns:a16="http://schemas.microsoft.com/office/drawing/2014/main" id="{D6B508DF-B9DC-0548-90B6-1A69A899DE80}"/>
              </a:ext>
            </a:extLst>
          </p:cNvPr>
          <p:cNvSpPr/>
          <p:nvPr/>
        </p:nvSpPr>
        <p:spPr>
          <a:xfrm>
            <a:off x="190499" y="370090"/>
            <a:ext cx="5418445"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3. Blending </a:t>
            </a:r>
            <a:r>
              <a:rPr lang="mr-IN" sz="2800" dirty="0"/>
              <a:t>–</a:t>
            </a:r>
            <a:r>
              <a:rPr lang="en-US" sz="2800" dirty="0"/>
              <a:t> blending activities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16" name="Text Box 5"/>
          <p:cNvSpPr txBox="1">
            <a:spLocks noChangeArrowheads="1"/>
          </p:cNvSpPr>
          <p:nvPr/>
        </p:nvSpPr>
        <p:spPr bwMode="auto">
          <a:xfrm>
            <a:off x="7824338" y="2386055"/>
            <a:ext cx="4572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sz="4000" dirty="0">
                <a:latin typeface="Sassoon Infant"/>
                <a:cs typeface="Sassoon Infant"/>
              </a:rPr>
              <a:t>s</a:t>
            </a:r>
          </a:p>
        </p:txBody>
      </p:sp>
      <p:sp>
        <p:nvSpPr>
          <p:cNvPr id="17" name="Text Box 7"/>
          <p:cNvSpPr txBox="1">
            <a:spLocks noChangeArrowheads="1"/>
          </p:cNvSpPr>
          <p:nvPr/>
        </p:nvSpPr>
        <p:spPr bwMode="auto">
          <a:xfrm>
            <a:off x="9660692" y="2340288"/>
            <a:ext cx="6096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sz="4000" dirty="0">
                <a:latin typeface="Sassoon Infant"/>
                <a:cs typeface="Sassoon Infant"/>
              </a:rPr>
              <a:t>a</a:t>
            </a:r>
          </a:p>
        </p:txBody>
      </p:sp>
      <p:sp>
        <p:nvSpPr>
          <p:cNvPr id="18" name="Text Box 8"/>
          <p:cNvSpPr txBox="1">
            <a:spLocks noChangeArrowheads="1"/>
          </p:cNvSpPr>
          <p:nvPr/>
        </p:nvSpPr>
        <p:spPr bwMode="auto">
          <a:xfrm>
            <a:off x="8297769" y="2828496"/>
            <a:ext cx="4572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sz="4000" dirty="0">
                <a:latin typeface="Sassoon Infant"/>
                <a:cs typeface="Sassoon Infant"/>
              </a:rPr>
              <a:t>p</a:t>
            </a:r>
          </a:p>
        </p:txBody>
      </p:sp>
      <p:sp>
        <p:nvSpPr>
          <p:cNvPr id="19" name="Text Box 11"/>
          <p:cNvSpPr txBox="1">
            <a:spLocks noChangeArrowheads="1"/>
          </p:cNvSpPr>
          <p:nvPr/>
        </p:nvSpPr>
        <p:spPr bwMode="auto">
          <a:xfrm>
            <a:off x="9839643" y="3283399"/>
            <a:ext cx="3048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sz="4000" dirty="0" err="1">
                <a:latin typeface="Sassoon Infant"/>
                <a:cs typeface="Sassoon Infant"/>
              </a:rPr>
              <a:t>i</a:t>
            </a:r>
            <a:endParaRPr lang="en-GB" sz="4000" dirty="0">
              <a:latin typeface="Sassoon Infant"/>
              <a:cs typeface="Sassoon Infant"/>
            </a:endParaRPr>
          </a:p>
        </p:txBody>
      </p:sp>
      <p:sp>
        <p:nvSpPr>
          <p:cNvPr id="20" name="Text Box 12"/>
          <p:cNvSpPr txBox="1">
            <a:spLocks noChangeArrowheads="1"/>
          </p:cNvSpPr>
          <p:nvPr/>
        </p:nvSpPr>
        <p:spPr bwMode="auto">
          <a:xfrm>
            <a:off x="7831892" y="3371079"/>
            <a:ext cx="6096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sz="4000" dirty="0">
                <a:latin typeface="Sassoon Infant"/>
                <a:cs typeface="Sassoon Infant"/>
              </a:rPr>
              <a:t>n</a:t>
            </a:r>
          </a:p>
        </p:txBody>
      </p:sp>
      <p:sp>
        <p:nvSpPr>
          <p:cNvPr id="21" name="Text Box 13"/>
          <p:cNvSpPr txBox="1">
            <a:spLocks noChangeArrowheads="1"/>
          </p:cNvSpPr>
          <p:nvPr/>
        </p:nvSpPr>
        <p:spPr bwMode="auto">
          <a:xfrm>
            <a:off x="8817332" y="3264308"/>
            <a:ext cx="5334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sz="4000" dirty="0">
                <a:latin typeface="Sassoon Infant"/>
                <a:cs typeface="Sassoon Infant"/>
              </a:rPr>
              <a:t>t</a:t>
            </a:r>
          </a:p>
        </p:txBody>
      </p:sp>
      <p:sp>
        <p:nvSpPr>
          <p:cNvPr id="22" name="Rectangle 21"/>
          <p:cNvSpPr>
            <a:spLocks noChangeArrowheads="1"/>
          </p:cNvSpPr>
          <p:nvPr/>
        </p:nvSpPr>
        <p:spPr bwMode="auto">
          <a:xfrm>
            <a:off x="7521228" y="2354043"/>
            <a:ext cx="2977663" cy="1852887"/>
          </a:xfrm>
          <a:prstGeom prst="rect">
            <a:avLst/>
          </a:prstGeom>
          <a:noFill/>
          <a:ln w="28575" cmpd="sng">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23" name="Text Box 5"/>
          <p:cNvSpPr txBox="1">
            <a:spLocks noChangeArrowheads="1"/>
          </p:cNvSpPr>
          <p:nvPr/>
        </p:nvSpPr>
        <p:spPr bwMode="auto">
          <a:xfrm>
            <a:off x="9300714" y="2828428"/>
            <a:ext cx="4572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sz="4000" dirty="0">
                <a:latin typeface="Sassoon Infant"/>
                <a:cs typeface="Sassoon Infant"/>
              </a:rPr>
              <a:t>e</a:t>
            </a:r>
          </a:p>
        </p:txBody>
      </p:sp>
      <p:pic>
        <p:nvPicPr>
          <p:cNvPr id="24" name="Picture 23" descr="Read-and-See-Pack-1.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31717" y="4032687"/>
            <a:ext cx="1833111" cy="1830667"/>
          </a:xfrm>
          <a:prstGeom prst="rect">
            <a:avLst/>
          </a:prstGeom>
          <a:ln>
            <a:noFill/>
          </a:ln>
          <a:effectLst>
            <a:outerShdw blurRad="292100" dist="139700" dir="2700000" algn="tl" rotWithShape="0">
              <a:srgbClr val="333333">
                <a:alpha val="65000"/>
              </a:srgbClr>
            </a:outerShdw>
          </a:effectLst>
        </p:spPr>
      </p:pic>
      <p:pic>
        <p:nvPicPr>
          <p:cNvPr id="25" name="Picture 24" descr="Read &amp; See1.psd"/>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28504" y="3985074"/>
            <a:ext cx="3436430" cy="2433321"/>
          </a:xfrm>
          <a:prstGeom prst="rect">
            <a:avLst/>
          </a:prstGeom>
          <a:ln>
            <a:noFill/>
          </a:ln>
          <a:effectLst>
            <a:outerShdw blurRad="292100" dist="139700" dir="2700000" algn="tl" rotWithShape="0">
              <a:srgbClr val="333333">
                <a:alpha val="65000"/>
              </a:srgbClr>
            </a:outerShdw>
          </a:effectLst>
        </p:spPr>
      </p:pic>
      <p:sp>
        <p:nvSpPr>
          <p:cNvPr id="26" name="Content Placeholder 2"/>
          <p:cNvSpPr txBox="1">
            <a:spLocks/>
          </p:cNvSpPr>
          <p:nvPr/>
        </p:nvSpPr>
        <p:spPr>
          <a:xfrm>
            <a:off x="3078666" y="2421340"/>
            <a:ext cx="3328808" cy="22175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Random letters</a:t>
            </a:r>
          </a:p>
          <a:p>
            <a:pPr>
              <a:buFont typeface="Wingdings" charset="2"/>
              <a:buChar char="ü"/>
            </a:pPr>
            <a:r>
              <a:rPr lang="en-US" sz="2400" dirty="0">
                <a:solidFill>
                  <a:srgbClr val="2F5597"/>
                </a:solidFill>
              </a:rPr>
              <a:t>‘Miming’ words</a:t>
            </a:r>
          </a:p>
          <a:p>
            <a:pPr>
              <a:buFont typeface="Wingdings" charset="2"/>
              <a:buChar char="ü"/>
            </a:pPr>
            <a:r>
              <a:rPr lang="en-US" sz="2400" dirty="0">
                <a:solidFill>
                  <a:srgbClr val="2F5597"/>
                </a:solidFill>
              </a:rPr>
              <a:t>Read and See books</a:t>
            </a:r>
          </a:p>
        </p:txBody>
      </p:sp>
      <p:sp>
        <p:nvSpPr>
          <p:cNvPr id="27" name="Text Box 5"/>
          <p:cNvSpPr txBox="1">
            <a:spLocks noChangeArrowheads="1"/>
          </p:cNvSpPr>
          <p:nvPr/>
        </p:nvSpPr>
        <p:spPr bwMode="auto">
          <a:xfrm>
            <a:off x="8783967" y="2325120"/>
            <a:ext cx="457200" cy="701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sz="4000" dirty="0">
                <a:latin typeface="Sassoon Infant"/>
                <a:cs typeface="Sassoon Infant"/>
              </a:rPr>
              <a:t>c</a:t>
            </a:r>
          </a:p>
        </p:txBody>
      </p:sp>
    </p:spTree>
    <p:extLst>
      <p:ext uri="{BB962C8B-B14F-4D97-AF65-F5344CB8AC3E}">
        <p14:creationId xmlns:p14="http://schemas.microsoft.com/office/powerpoint/2010/main" val="321707638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852" y="1536965"/>
            <a:ext cx="10706799" cy="470593"/>
          </a:xfrm>
        </p:spPr>
        <p:txBody>
          <a:bodyPr>
            <a:normAutofit/>
          </a:bodyPr>
          <a:lstStyle/>
          <a:p>
            <a:pPr marL="0" indent="0" algn="ctr">
              <a:buNone/>
            </a:pPr>
            <a:r>
              <a:rPr lang="en-US" sz="2400" dirty="0">
                <a:solidFill>
                  <a:srgbClr val="2F5597"/>
                </a:solidFill>
              </a:rPr>
              <a:t>A wealth of interesting, decodable texts.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5379962"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3. Blending - Jolly Phonics </a:t>
            </a:r>
            <a:r>
              <a:rPr lang="en-GB" sz="2800" dirty="0" err="1"/>
              <a:t>Decodable</a:t>
            </a:r>
            <a:r>
              <a:rPr lang="en-GB" sz="2800" dirty="0"/>
              <a:t> Readers</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2" name="TextBox 1"/>
          <p:cNvSpPr txBox="1"/>
          <p:nvPr/>
        </p:nvSpPr>
        <p:spPr>
          <a:xfrm>
            <a:off x="6186195" y="6398555"/>
            <a:ext cx="184666" cy="369332"/>
          </a:xfrm>
          <a:prstGeom prst="rect">
            <a:avLst/>
          </a:prstGeom>
          <a:noFill/>
        </p:spPr>
        <p:txBody>
          <a:bodyPr wrap="none" rtlCol="0">
            <a:spAutoFit/>
          </a:bodyPr>
          <a:lstStyle/>
          <a:p>
            <a:endParaRPr lang="en-US" dirty="0"/>
          </a:p>
        </p:txBody>
      </p:sp>
      <p:sp>
        <p:nvSpPr>
          <p:cNvPr id="7" name="TextBox 6"/>
          <p:cNvSpPr txBox="1"/>
          <p:nvPr/>
        </p:nvSpPr>
        <p:spPr>
          <a:xfrm>
            <a:off x="6484441" y="6177251"/>
            <a:ext cx="184666" cy="369332"/>
          </a:xfrm>
          <a:prstGeom prst="rect">
            <a:avLst/>
          </a:prstGeom>
          <a:noFill/>
        </p:spPr>
        <p:txBody>
          <a:bodyPr wrap="none" rtlCol="0">
            <a:spAutoFit/>
          </a:bodyPr>
          <a:lstStyle/>
          <a:p>
            <a:endParaRPr lang="en-US" dirty="0"/>
          </a:p>
        </p:txBody>
      </p:sp>
      <p:pic>
        <p:nvPicPr>
          <p:cNvPr id="10" name="Picture 9" descr="Orange-Readers-Book-1-Cover-Ants.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285296">
            <a:off x="365448" y="1694765"/>
            <a:ext cx="1802083" cy="1343167"/>
          </a:xfrm>
          <a:prstGeom prst="rect">
            <a:avLst/>
          </a:prstGeom>
          <a:ln>
            <a:solidFill>
              <a:schemeClr val="accent1"/>
            </a:solidFill>
          </a:ln>
          <a:effectLst>
            <a:glow rad="63500">
              <a:schemeClr val="bg1">
                <a:alpha val="75000"/>
              </a:schemeClr>
            </a:glow>
          </a:effectLst>
        </p:spPr>
      </p:pic>
      <p:pic>
        <p:nvPicPr>
          <p:cNvPr id="13" name="Picture 12" descr="Orange-Readers-Book-4-Cover-Hen-and-Cat's-Picnic.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1626">
            <a:off x="392502" y="3016028"/>
            <a:ext cx="1802083" cy="1343167"/>
          </a:xfrm>
          <a:prstGeom prst="rect">
            <a:avLst/>
          </a:prstGeom>
          <a:ln>
            <a:solidFill>
              <a:schemeClr val="accent1"/>
            </a:solidFill>
          </a:ln>
          <a:effectLst>
            <a:glow rad="63500">
              <a:schemeClr val="bg1">
                <a:alpha val="75000"/>
              </a:schemeClr>
            </a:glow>
          </a:effectLst>
        </p:spPr>
      </p:pic>
      <p:pic>
        <p:nvPicPr>
          <p:cNvPr id="14" name="Picture 13" descr="Orange-Readers-Book-7-Cover-Golf-Is-Not-Fun.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623838" y="2744893"/>
            <a:ext cx="1802083" cy="1343167"/>
          </a:xfrm>
          <a:prstGeom prst="rect">
            <a:avLst/>
          </a:prstGeom>
          <a:ln>
            <a:solidFill>
              <a:schemeClr val="accent1"/>
            </a:solidFill>
          </a:ln>
          <a:effectLst>
            <a:glow rad="63500">
              <a:schemeClr val="bg1">
                <a:alpha val="75000"/>
              </a:schemeClr>
            </a:glow>
          </a:effectLst>
        </p:spPr>
      </p:pic>
      <p:pic>
        <p:nvPicPr>
          <p:cNvPr id="15" name="Picture 14" descr="Orange-Readers-Book-10-Cover-Just-a-Storm.jp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21381530">
            <a:off x="811684" y="4143928"/>
            <a:ext cx="1802083" cy="1343167"/>
          </a:xfrm>
          <a:prstGeom prst="rect">
            <a:avLst/>
          </a:prstGeom>
          <a:ln>
            <a:solidFill>
              <a:schemeClr val="accent1"/>
            </a:solidFill>
          </a:ln>
          <a:effectLst>
            <a:glow rad="63500">
              <a:schemeClr val="bg1">
                <a:alpha val="75000"/>
              </a:schemeClr>
            </a:glow>
          </a:effectLst>
        </p:spPr>
      </p:pic>
      <p:pic>
        <p:nvPicPr>
          <p:cNvPr id="16" name="Picture 15" descr="Orange-Readers-Book-14-Cover-A-Pong-at-Oakwood-Zoo.jp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264839">
            <a:off x="3218707" y="2228467"/>
            <a:ext cx="1790890" cy="1320781"/>
          </a:xfrm>
          <a:prstGeom prst="rect">
            <a:avLst/>
          </a:prstGeom>
          <a:ln>
            <a:solidFill>
              <a:schemeClr val="accent1"/>
            </a:solidFill>
          </a:ln>
          <a:effectLst>
            <a:glow rad="63500">
              <a:schemeClr val="bg1">
                <a:alpha val="75000"/>
              </a:schemeClr>
            </a:glow>
          </a:effectLst>
        </p:spPr>
      </p:pic>
      <p:pic>
        <p:nvPicPr>
          <p:cNvPr id="17" name="Picture 16" descr="Orange-Readers-Book-17-Cover-Fox-Cub-Stops-Yelling.jp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215446">
            <a:off x="3077243" y="4646037"/>
            <a:ext cx="1802083" cy="1343167"/>
          </a:xfrm>
          <a:prstGeom prst="rect">
            <a:avLst/>
          </a:prstGeom>
          <a:ln>
            <a:solidFill>
              <a:schemeClr val="accent1"/>
            </a:solidFill>
          </a:ln>
          <a:effectLst>
            <a:glow rad="63500">
              <a:schemeClr val="bg1">
                <a:alpha val="75000"/>
              </a:schemeClr>
            </a:glow>
          </a:effectLst>
        </p:spPr>
      </p:pic>
      <p:pic>
        <p:nvPicPr>
          <p:cNvPr id="18" name="Picture 17" descr="Orange-Readers-Book-19-Cover-Mervin's-Garden.jp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21344174">
            <a:off x="2824626" y="3416476"/>
            <a:ext cx="1802083" cy="1343167"/>
          </a:xfrm>
          <a:prstGeom prst="rect">
            <a:avLst/>
          </a:prstGeom>
          <a:ln>
            <a:solidFill>
              <a:schemeClr val="accent1"/>
            </a:solidFill>
          </a:ln>
          <a:effectLst>
            <a:glow rad="63500">
              <a:schemeClr val="bg1">
                <a:alpha val="75000"/>
              </a:schemeClr>
            </a:glow>
          </a:effectLst>
        </p:spPr>
      </p:pic>
      <p:pic>
        <p:nvPicPr>
          <p:cNvPr id="22" name="Picture 21" descr="1b_Snip_Snip_PREC_COVER-1-copy.jpg"/>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21334871">
            <a:off x="6022501" y="2346674"/>
            <a:ext cx="1543373" cy="1541631"/>
          </a:xfrm>
          <a:prstGeom prst="rect">
            <a:avLst/>
          </a:prstGeom>
          <a:ln>
            <a:solidFill>
              <a:schemeClr val="accent1"/>
            </a:solidFill>
          </a:ln>
          <a:effectLst>
            <a:glow rad="63500">
              <a:schemeClr val="bg1">
                <a:alpha val="75000"/>
              </a:schemeClr>
            </a:glow>
          </a:effectLst>
        </p:spPr>
      </p:pic>
      <p:pic>
        <p:nvPicPr>
          <p:cNvPr id="23" name="Picture 22" descr="2b_Kittens_in_Mittens_PREC_COVER-1-copy.jp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rot="338760">
            <a:off x="7573606" y="2399011"/>
            <a:ext cx="1543373" cy="1541631"/>
          </a:xfrm>
          <a:prstGeom prst="rect">
            <a:avLst/>
          </a:prstGeom>
          <a:ln>
            <a:solidFill>
              <a:schemeClr val="accent1"/>
            </a:solidFill>
          </a:ln>
          <a:effectLst>
            <a:glow rad="63500">
              <a:schemeClr val="bg1">
                <a:alpha val="75000"/>
              </a:schemeClr>
            </a:glow>
          </a:effectLst>
        </p:spPr>
      </p:pic>
      <p:pic>
        <p:nvPicPr>
          <p:cNvPr id="24" name="Picture 23" descr="3b_DogDigs_PrecCover-1-copy.jpg"/>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rot="21334871">
            <a:off x="10401366" y="3820107"/>
            <a:ext cx="1543373" cy="1541631"/>
          </a:xfrm>
          <a:prstGeom prst="rect">
            <a:avLst/>
          </a:prstGeom>
          <a:ln>
            <a:solidFill>
              <a:schemeClr val="accent1"/>
            </a:solidFill>
          </a:ln>
          <a:effectLst>
            <a:glow rad="63500">
              <a:schemeClr val="bg1">
                <a:alpha val="75000"/>
              </a:schemeClr>
            </a:glow>
          </a:effectLst>
        </p:spPr>
      </p:pic>
      <p:pic>
        <p:nvPicPr>
          <p:cNvPr id="25" name="Picture 24" descr="4b_MmmSnacks_Cover_Prec-1-copy.jpg"/>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rot="338760">
            <a:off x="9261160" y="2361690"/>
            <a:ext cx="1543373" cy="1541631"/>
          </a:xfrm>
          <a:prstGeom prst="rect">
            <a:avLst/>
          </a:prstGeom>
          <a:ln>
            <a:solidFill>
              <a:schemeClr val="accent1"/>
            </a:solidFill>
          </a:ln>
          <a:effectLst>
            <a:glow rad="63500">
              <a:schemeClr val="bg1">
                <a:alpha val="75000"/>
              </a:schemeClr>
            </a:glow>
          </a:effectLst>
        </p:spPr>
      </p:pic>
      <p:pic>
        <p:nvPicPr>
          <p:cNvPr id="26" name="Picture 25" descr="5b_Moon_Landing_PREC_COVER-1-copy.jpg"/>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rot="21334871">
            <a:off x="7225884" y="3629985"/>
            <a:ext cx="1543373" cy="1541631"/>
          </a:xfrm>
          <a:prstGeom prst="rect">
            <a:avLst/>
          </a:prstGeom>
          <a:ln>
            <a:solidFill>
              <a:schemeClr val="accent1"/>
            </a:solidFill>
          </a:ln>
          <a:effectLst>
            <a:glow rad="63500">
              <a:schemeClr val="bg1">
                <a:alpha val="75000"/>
              </a:schemeClr>
            </a:glow>
          </a:effectLst>
        </p:spPr>
      </p:pic>
      <p:pic>
        <p:nvPicPr>
          <p:cNvPr id="27" name="Picture 26" descr="6b_TrafficJam_Cover_Prec-1-copy.jpg"/>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rot="338760">
            <a:off x="8728808" y="3981356"/>
            <a:ext cx="1543373" cy="1541631"/>
          </a:xfrm>
          <a:prstGeom prst="rect">
            <a:avLst/>
          </a:prstGeom>
          <a:ln>
            <a:solidFill>
              <a:schemeClr val="accent1"/>
            </a:solidFill>
          </a:ln>
          <a:effectLst>
            <a:glow rad="63500">
              <a:schemeClr val="bg1">
                <a:alpha val="75000"/>
              </a:schemeClr>
            </a:glow>
          </a:effectLst>
        </p:spPr>
      </p:pic>
      <p:pic>
        <p:nvPicPr>
          <p:cNvPr id="28" name="Picture 27" descr="7b_River_Outing_PREC_COVER-1-copy.jpg"/>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rot="21334871">
            <a:off x="6726202" y="4947788"/>
            <a:ext cx="1543373" cy="1541631"/>
          </a:xfrm>
          <a:prstGeom prst="rect">
            <a:avLst/>
          </a:prstGeom>
          <a:ln>
            <a:solidFill>
              <a:schemeClr val="accent1"/>
            </a:solidFill>
          </a:ln>
          <a:effectLst>
            <a:glow rad="63500">
              <a:schemeClr val="bg1">
                <a:alpha val="75000"/>
              </a:schemeClr>
            </a:glow>
          </a:effectLst>
        </p:spPr>
      </p:pic>
    </p:spTree>
    <p:extLst>
      <p:ext uri="{BB962C8B-B14F-4D97-AF65-F5344CB8AC3E}">
        <p14:creationId xmlns:p14="http://schemas.microsoft.com/office/powerpoint/2010/main" val="506098924"/>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8"/>
            <a:ext cx="10552866" cy="820396"/>
          </a:xfrm>
        </p:spPr>
        <p:txBody>
          <a:bodyPr>
            <a:normAutofit/>
          </a:bodyPr>
          <a:lstStyle/>
          <a:p>
            <a:pPr marL="0" indent="0" algn="ctr">
              <a:buNone/>
            </a:pPr>
            <a:r>
              <a:rPr lang="en-US" sz="2400" dirty="0">
                <a:solidFill>
                  <a:srgbClr val="2F5597"/>
                </a:solidFill>
              </a:rPr>
              <a:t>Regular practice is the key to blending words with digraphs and consonant blends:</a:t>
            </a:r>
          </a:p>
        </p:txBody>
      </p:sp>
      <p:sp>
        <p:nvSpPr>
          <p:cNvPr id="4" name="Rectangle 3">
            <a:extLst>
              <a:ext uri="{FF2B5EF4-FFF2-40B4-BE49-F238E27FC236}">
                <a16:creationId xmlns:a16="http://schemas.microsoft.com/office/drawing/2014/main" id="{D6B508DF-B9DC-0548-90B6-1A69A899DE80}"/>
              </a:ext>
            </a:extLst>
          </p:cNvPr>
          <p:cNvSpPr/>
          <p:nvPr/>
        </p:nvSpPr>
        <p:spPr>
          <a:xfrm>
            <a:off x="190499" y="370090"/>
            <a:ext cx="5418445"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3. Blending </a:t>
            </a:r>
            <a:r>
              <a:rPr lang="mr-IN" sz="2800" dirty="0"/>
              <a:t>–</a:t>
            </a:r>
            <a:r>
              <a:rPr lang="en-US" sz="2800" dirty="0"/>
              <a:t> blending harder words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28" name="Picture 2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77511" y="3252115"/>
            <a:ext cx="3466568" cy="1746818"/>
          </a:xfrm>
          <a:prstGeom prst="rect">
            <a:avLst/>
          </a:prstGeom>
          <a:ln w="28575" cmpd="sng">
            <a:solidFill>
              <a:schemeClr val="tx1"/>
            </a:solidFill>
          </a:ln>
        </p:spPr>
      </p:pic>
      <p:pic>
        <p:nvPicPr>
          <p:cNvPr id="29" name="Picture 2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607739">
            <a:off x="6714262" y="2872739"/>
            <a:ext cx="1250354" cy="1221356"/>
          </a:xfrm>
          <a:prstGeom prst="rect">
            <a:avLst/>
          </a:prstGeom>
          <a:ln w="28575" cmpd="sng">
            <a:solidFill>
              <a:schemeClr val="tx1"/>
            </a:solidFill>
          </a:ln>
        </p:spPr>
      </p:pic>
      <p:pic>
        <p:nvPicPr>
          <p:cNvPr id="30" name="Picture 2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639334">
            <a:off x="7200479" y="3892167"/>
            <a:ext cx="1250354" cy="1221356"/>
          </a:xfrm>
          <a:prstGeom prst="rect">
            <a:avLst/>
          </a:prstGeom>
          <a:ln w="28575" cmpd="sng">
            <a:solidFill>
              <a:schemeClr val="tx1"/>
            </a:solidFill>
          </a:ln>
        </p:spPr>
      </p:pic>
      <p:pic>
        <p:nvPicPr>
          <p:cNvPr id="31" name="Picture 3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21252018">
            <a:off x="8304479" y="4314385"/>
            <a:ext cx="1250354" cy="1221356"/>
          </a:xfrm>
          <a:prstGeom prst="rect">
            <a:avLst/>
          </a:prstGeom>
          <a:ln w="28575" cmpd="sng">
            <a:solidFill>
              <a:schemeClr val="tx1"/>
            </a:solidFill>
          </a:ln>
        </p:spPr>
      </p:pic>
      <p:pic>
        <p:nvPicPr>
          <p:cNvPr id="32" name="Picture 3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20734458">
            <a:off x="5914112" y="3785287"/>
            <a:ext cx="1250354" cy="1221356"/>
          </a:xfrm>
          <a:prstGeom prst="rect">
            <a:avLst/>
          </a:prstGeom>
          <a:ln w="28575" cmpd="sng">
            <a:solidFill>
              <a:schemeClr val="tx1"/>
            </a:solidFill>
          </a:ln>
        </p:spPr>
      </p:pic>
      <p:pic>
        <p:nvPicPr>
          <p:cNvPr id="33" name="Picture 3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20682201">
            <a:off x="7964616" y="2563931"/>
            <a:ext cx="1250354" cy="1221356"/>
          </a:xfrm>
          <a:prstGeom prst="rect">
            <a:avLst/>
          </a:prstGeom>
          <a:ln w="28575" cmpd="sng">
            <a:solidFill>
              <a:schemeClr val="tx1"/>
            </a:solidFill>
          </a:ln>
        </p:spPr>
      </p:pic>
      <p:pic>
        <p:nvPicPr>
          <p:cNvPr id="34" name="Picture 33"/>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826591">
            <a:off x="8843159" y="3150180"/>
            <a:ext cx="1250354" cy="1221356"/>
          </a:xfrm>
          <a:prstGeom prst="rect">
            <a:avLst/>
          </a:prstGeom>
          <a:ln w="28575" cmpd="sng">
            <a:solidFill>
              <a:schemeClr val="tx1"/>
            </a:solidFill>
          </a:ln>
        </p:spPr>
      </p:pic>
      <p:pic>
        <p:nvPicPr>
          <p:cNvPr id="35" name="Picture 34"/>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418315">
            <a:off x="6671713" y="4837059"/>
            <a:ext cx="1250354" cy="1221356"/>
          </a:xfrm>
          <a:prstGeom prst="rect">
            <a:avLst/>
          </a:prstGeom>
          <a:ln w="28575" cmpd="sng">
            <a:solidFill>
              <a:schemeClr val="tx1"/>
            </a:solidFill>
          </a:ln>
        </p:spPr>
      </p:pic>
      <p:sp>
        <p:nvSpPr>
          <p:cNvPr id="36" name="Content Placeholder 2"/>
          <p:cNvSpPr txBox="1">
            <a:spLocks/>
          </p:cNvSpPr>
          <p:nvPr/>
        </p:nvSpPr>
        <p:spPr>
          <a:xfrm>
            <a:off x="2242841" y="5106237"/>
            <a:ext cx="2548333" cy="6693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800" dirty="0">
                <a:solidFill>
                  <a:srgbClr val="2F5597"/>
                </a:solidFill>
              </a:rPr>
              <a:t>Digraphs</a:t>
            </a:r>
            <a:endParaRPr lang="en-US" sz="1800" dirty="0">
              <a:solidFill>
                <a:srgbClr val="2F5597"/>
              </a:solidFill>
            </a:endParaRPr>
          </a:p>
        </p:txBody>
      </p:sp>
      <p:sp>
        <p:nvSpPr>
          <p:cNvPr id="37" name="Content Placeholder 2"/>
          <p:cNvSpPr txBox="1">
            <a:spLocks/>
          </p:cNvSpPr>
          <p:nvPr/>
        </p:nvSpPr>
        <p:spPr>
          <a:xfrm>
            <a:off x="6805596" y="6188607"/>
            <a:ext cx="2548333" cy="6693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800" dirty="0">
                <a:solidFill>
                  <a:srgbClr val="2F5597"/>
                </a:solidFill>
              </a:rPr>
              <a:t>Word Boxes</a:t>
            </a:r>
            <a:endParaRPr lang="en-US" sz="1800" dirty="0">
              <a:solidFill>
                <a:srgbClr val="2F5597"/>
              </a:solidFill>
            </a:endParaRPr>
          </a:p>
        </p:txBody>
      </p:sp>
    </p:spTree>
    <p:extLst>
      <p:ext uri="{BB962C8B-B14F-4D97-AF65-F5344CB8AC3E}">
        <p14:creationId xmlns:p14="http://schemas.microsoft.com/office/powerpoint/2010/main" val="4050017849"/>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Phonological awareness can be encouraged from the very first lesson:</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4. Identifying sounds in words </a:t>
            </a:r>
            <a:r>
              <a:rPr lang="mr-IN" sz="2800" dirty="0"/>
              <a:t>–</a:t>
            </a:r>
            <a:r>
              <a:rPr lang="en-US" sz="2800" dirty="0"/>
              <a:t> phonological awareness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11" name="Picture 10" descr="s-page"/>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36247" y="2321229"/>
            <a:ext cx="6147594" cy="3620249"/>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410001189"/>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Lots of practice is needed before children can identify all the sounds in words: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4. Identifying sounds in words </a:t>
            </a:r>
            <a:r>
              <a:rPr lang="mr-IN" sz="2800" dirty="0"/>
              <a:t>–</a:t>
            </a:r>
            <a:r>
              <a:rPr lang="en-US" sz="2800" dirty="0"/>
              <a:t> hearing the sounds</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5936054" y="3229216"/>
            <a:ext cx="4338995" cy="22175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Sounding out words</a:t>
            </a:r>
          </a:p>
          <a:p>
            <a:pPr>
              <a:buFont typeface="Wingdings" charset="2"/>
              <a:buChar char="ü"/>
            </a:pPr>
            <a:r>
              <a:rPr lang="en-US" sz="2400" dirty="0">
                <a:solidFill>
                  <a:srgbClr val="2F5597"/>
                </a:solidFill>
              </a:rPr>
              <a:t>Word families</a:t>
            </a:r>
          </a:p>
          <a:p>
            <a:pPr>
              <a:buFont typeface="Wingdings" charset="2"/>
              <a:buChar char="ü"/>
            </a:pPr>
            <a:r>
              <a:rPr lang="en-US" sz="2400" dirty="0">
                <a:solidFill>
                  <a:srgbClr val="2F5597"/>
                </a:solidFill>
              </a:rPr>
              <a:t>Removing the first sound</a:t>
            </a:r>
          </a:p>
          <a:p>
            <a:pPr>
              <a:buFont typeface="Wingdings" charset="2"/>
              <a:buChar char="ü"/>
            </a:pPr>
            <a:r>
              <a:rPr lang="en-US" sz="2400" dirty="0">
                <a:solidFill>
                  <a:srgbClr val="2F5597"/>
                </a:solidFill>
              </a:rPr>
              <a:t>Chopping game</a:t>
            </a:r>
          </a:p>
        </p:txBody>
      </p:sp>
      <p:pic>
        <p:nvPicPr>
          <p:cNvPr id="2" name="Picture 1" descr="Boy Action.psd"/>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208765" y="2355906"/>
            <a:ext cx="4861981" cy="3502568"/>
          </a:xfrm>
          <a:prstGeom prst="rect">
            <a:avLst/>
          </a:prstGeom>
        </p:spPr>
      </p:pic>
    </p:spTree>
    <p:extLst>
      <p:ext uri="{BB962C8B-B14F-4D97-AF65-F5344CB8AC3E}">
        <p14:creationId xmlns:p14="http://schemas.microsoft.com/office/powerpoint/2010/main" val="485928534"/>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Dictation practice prepares the children for independent writing:</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4. Identifying sounds in words </a:t>
            </a:r>
            <a:r>
              <a:rPr lang="mr-IN" sz="2800" dirty="0"/>
              <a:t>–</a:t>
            </a:r>
            <a:r>
              <a:rPr lang="en-US" sz="2800" dirty="0"/>
              <a:t> dictation</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5936054" y="2790349"/>
            <a:ext cx="4338995" cy="28776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Letter sounds</a:t>
            </a:r>
          </a:p>
          <a:p>
            <a:pPr>
              <a:buFont typeface="Wingdings" charset="2"/>
              <a:buChar char="ü"/>
            </a:pPr>
            <a:r>
              <a:rPr lang="en-US" sz="2400" dirty="0">
                <a:solidFill>
                  <a:srgbClr val="2F5597"/>
                </a:solidFill>
              </a:rPr>
              <a:t>Simple CVC words</a:t>
            </a:r>
          </a:p>
          <a:p>
            <a:pPr>
              <a:buFont typeface="Wingdings" charset="2"/>
              <a:buChar char="ü"/>
            </a:pPr>
            <a:r>
              <a:rPr lang="en-US" sz="2400" dirty="0">
                <a:solidFill>
                  <a:srgbClr val="2F5597"/>
                </a:solidFill>
              </a:rPr>
              <a:t>Regular words with consonant blends and digraphs</a:t>
            </a:r>
          </a:p>
          <a:p>
            <a:pPr>
              <a:buFont typeface="Wingdings" charset="2"/>
              <a:buChar char="ü"/>
            </a:pPr>
            <a:r>
              <a:rPr lang="en-US" sz="2400" dirty="0">
                <a:solidFill>
                  <a:srgbClr val="2F5597"/>
                </a:solidFill>
              </a:rPr>
              <a:t>Phrases and sentences</a:t>
            </a:r>
          </a:p>
          <a:p>
            <a:pPr>
              <a:buFont typeface="Wingdings" charset="2"/>
              <a:buChar char="ü"/>
            </a:pPr>
            <a:r>
              <a:rPr lang="en-US" sz="2400" dirty="0">
                <a:solidFill>
                  <a:srgbClr val="2F5597"/>
                </a:solidFill>
              </a:rPr>
              <a:t>Capital letters</a:t>
            </a: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36224" y="2543369"/>
            <a:ext cx="3103514" cy="3323479"/>
          </a:xfrm>
          <a:prstGeom prst="rect">
            <a:avLst/>
          </a:prstGeom>
        </p:spPr>
      </p:pic>
    </p:spTree>
    <p:extLst>
      <p:ext uri="{BB962C8B-B14F-4D97-AF65-F5344CB8AC3E}">
        <p14:creationId xmlns:p14="http://schemas.microsoft.com/office/powerpoint/2010/main" val="17085183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A sample of early dictation by a five-year-old using Jolly Phonics.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4. Identifying sounds in words </a:t>
            </a:r>
            <a:r>
              <a:rPr lang="mr-IN" sz="2800" dirty="0"/>
              <a:t>–</a:t>
            </a:r>
            <a:r>
              <a:rPr lang="en-US" sz="2800" dirty="0"/>
              <a:t> simple dictation</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10" name="Picture 4" descr="sample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94123" y="2323392"/>
            <a:ext cx="3829652" cy="3720271"/>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935894640"/>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For children to write independently they need to know:</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4. Identifying sounds in words </a:t>
            </a:r>
            <a:r>
              <a:rPr lang="mr-IN" sz="2800" dirty="0"/>
              <a:t>–</a:t>
            </a:r>
            <a:r>
              <a:rPr lang="en-US" sz="2800" dirty="0"/>
              <a:t> independent writing</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2501416" y="2318876"/>
            <a:ext cx="7225245" cy="28776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The 42 letter sounds</a:t>
            </a:r>
          </a:p>
          <a:p>
            <a:pPr>
              <a:buFont typeface="Wingdings" charset="2"/>
              <a:buChar char="ü"/>
            </a:pPr>
            <a:r>
              <a:rPr lang="en-US" sz="2400" dirty="0">
                <a:solidFill>
                  <a:srgbClr val="2F5597"/>
                </a:solidFill>
              </a:rPr>
              <a:t>How to hear the sounds in words</a:t>
            </a:r>
          </a:p>
          <a:p>
            <a:pPr>
              <a:buFont typeface="Wingdings" charset="2"/>
              <a:buChar char="ü"/>
            </a:pPr>
            <a:r>
              <a:rPr lang="en-US" sz="2400" dirty="0">
                <a:solidFill>
                  <a:srgbClr val="2F5597"/>
                </a:solidFill>
              </a:rPr>
              <a:t>One way of writing the letter sounds</a:t>
            </a:r>
          </a:p>
          <a:p>
            <a:pPr>
              <a:buFont typeface="Wingdings" charset="2"/>
              <a:buChar char="ü"/>
            </a:pPr>
            <a:r>
              <a:rPr lang="en-US" sz="2400" dirty="0">
                <a:solidFill>
                  <a:srgbClr val="2F5597"/>
                </a:solidFill>
              </a:rPr>
              <a:t>What they want to say</a:t>
            </a:r>
          </a:p>
        </p:txBody>
      </p:sp>
      <p:pic>
        <p:nvPicPr>
          <p:cNvPr id="10" name="Picture 3" descr="Horse_Riding"/>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262075" y="4401377"/>
            <a:ext cx="5681209" cy="1632531"/>
          </a:xfrm>
          <a:prstGeom prst="rect">
            <a:avLst/>
          </a:prstGeom>
          <a:solidFill>
            <a:schemeClr val="bg1"/>
          </a:solidFill>
          <a:ln w="12700">
            <a:solidFill>
              <a:schemeClr val="accent1"/>
            </a:solidFill>
            <a:miter lim="800000"/>
            <a:headEnd/>
            <a:tailEnd/>
          </a:ln>
          <a:effectLst>
            <a:glow rad="63500">
              <a:schemeClr val="bg1">
                <a:alpha val="75000"/>
              </a:schemeClr>
            </a:glow>
          </a:effectLst>
        </p:spPr>
      </p:pic>
    </p:spTree>
    <p:extLst>
      <p:ext uri="{BB962C8B-B14F-4D97-AF65-F5344CB8AC3E}">
        <p14:creationId xmlns:p14="http://schemas.microsoft.com/office/powerpoint/2010/main" val="3198482963"/>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Independent writing towards the end of the first year:</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4. Identifying sounds in words </a:t>
            </a:r>
            <a:r>
              <a:rPr lang="mr-IN" sz="2800" dirty="0"/>
              <a:t>–</a:t>
            </a:r>
            <a:r>
              <a:rPr lang="en-US" sz="2800" dirty="0"/>
              <a:t> independent writing</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8" name="Picture 4" descr="sample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524566" y="2215925"/>
            <a:ext cx="5172668" cy="3955076"/>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073159168"/>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To </a:t>
            </a:r>
            <a:r>
              <a:rPr lang="en-US" sz="2400" b="1" dirty="0">
                <a:solidFill>
                  <a:srgbClr val="2F5597"/>
                </a:solidFill>
              </a:rPr>
              <a:t>read</a:t>
            </a:r>
            <a:r>
              <a:rPr lang="en-US" sz="2400" dirty="0">
                <a:solidFill>
                  <a:srgbClr val="2F5597"/>
                </a:solidFill>
              </a:rPr>
              <a:t> tricky words well, the children need to:</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5. Tricky words</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5936054" y="2790349"/>
            <a:ext cx="4338995" cy="28776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Work out the ‘tricky’ bits</a:t>
            </a:r>
          </a:p>
          <a:p>
            <a:pPr>
              <a:buFont typeface="Wingdings" charset="2"/>
              <a:buChar char="ü"/>
            </a:pPr>
            <a:r>
              <a:rPr lang="en-US" sz="2400" dirty="0">
                <a:solidFill>
                  <a:srgbClr val="2F5597"/>
                </a:solidFill>
              </a:rPr>
              <a:t>Have regular flashcard practice</a:t>
            </a:r>
          </a:p>
        </p:txBody>
      </p:sp>
      <p:pic>
        <p:nvPicPr>
          <p:cNvPr id="10" name="Picture 9" descr="Reader 1B. 1 The Rocket 1.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89228" y="2280387"/>
            <a:ext cx="2821648" cy="3801648"/>
          </a:xfrm>
          <a:prstGeom prst="rect">
            <a:avLst/>
          </a:prstGeom>
          <a:ln w="12700">
            <a:solidFill>
              <a:schemeClr val="accent1"/>
            </a:solidFill>
          </a:ln>
          <a:effectLst>
            <a:glow rad="63500">
              <a:schemeClr val="bg1">
                <a:alpha val="75000"/>
              </a:schemeClr>
            </a:glow>
          </a:effectLst>
        </p:spPr>
      </p:pic>
    </p:spTree>
    <p:extLst>
      <p:ext uri="{BB962C8B-B14F-4D97-AF65-F5344CB8AC3E}">
        <p14:creationId xmlns:p14="http://schemas.microsoft.com/office/powerpoint/2010/main" val="3642202627"/>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028" descr="D:\Look, Cover, Write, Check p.jpg"/>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2035294" y="2280387"/>
            <a:ext cx="3227301" cy="3822175"/>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To </a:t>
            </a:r>
            <a:r>
              <a:rPr lang="en-US" sz="2400" b="1" dirty="0">
                <a:solidFill>
                  <a:srgbClr val="2F5597"/>
                </a:solidFill>
              </a:rPr>
              <a:t>write </a:t>
            </a:r>
            <a:r>
              <a:rPr lang="en-US" sz="2400" dirty="0">
                <a:solidFill>
                  <a:srgbClr val="2F5597"/>
                </a:solidFill>
              </a:rPr>
              <a:t>tricky words well, the children need to learn the following techniques: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5. Tricky words</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5936054" y="2790349"/>
            <a:ext cx="4338995" cy="28776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Look, copy, cover, write and check</a:t>
            </a:r>
          </a:p>
          <a:p>
            <a:pPr>
              <a:buFont typeface="Wingdings" charset="2"/>
              <a:buChar char="ü"/>
            </a:pPr>
            <a:r>
              <a:rPr lang="en-US" sz="2400" dirty="0">
                <a:solidFill>
                  <a:srgbClr val="2F5597"/>
                </a:solidFill>
              </a:rPr>
              <a:t>Say it as it sounds</a:t>
            </a:r>
          </a:p>
          <a:p>
            <a:pPr>
              <a:buFont typeface="Wingdings" charset="2"/>
              <a:buChar char="ü"/>
            </a:pPr>
            <a:r>
              <a:rPr lang="en-US" sz="2400" dirty="0">
                <a:solidFill>
                  <a:srgbClr val="2F5597"/>
                </a:solidFill>
              </a:rPr>
              <a:t>Mnemonics: ‘</a:t>
            </a:r>
            <a:r>
              <a:rPr lang="en-US" sz="2400" b="1" dirty="0">
                <a:solidFill>
                  <a:srgbClr val="2F5597"/>
                </a:solidFill>
              </a:rPr>
              <a:t>o u l</a:t>
            </a:r>
            <a:r>
              <a:rPr lang="en-US" sz="2400" dirty="0">
                <a:solidFill>
                  <a:srgbClr val="2F5597"/>
                </a:solidFill>
              </a:rPr>
              <a:t>ucky </a:t>
            </a:r>
            <a:r>
              <a:rPr lang="en-US" sz="2400" b="1" dirty="0">
                <a:solidFill>
                  <a:srgbClr val="2F5597"/>
                </a:solidFill>
              </a:rPr>
              <a:t>d</a:t>
            </a:r>
            <a:r>
              <a:rPr lang="en-US" sz="2400" dirty="0">
                <a:solidFill>
                  <a:srgbClr val="2F5597"/>
                </a:solidFill>
              </a:rPr>
              <a:t>uck!’</a:t>
            </a:r>
          </a:p>
          <a:p>
            <a:pPr>
              <a:buFont typeface="Wingdings" charset="2"/>
              <a:buChar char="ü"/>
            </a:pPr>
            <a:r>
              <a:rPr lang="en-US" sz="2400" dirty="0">
                <a:solidFill>
                  <a:srgbClr val="2F5597"/>
                </a:solidFill>
              </a:rPr>
              <a:t>Word families</a:t>
            </a:r>
          </a:p>
        </p:txBody>
      </p:sp>
    </p:spTree>
    <p:extLst>
      <p:ext uri="{BB962C8B-B14F-4D97-AF65-F5344CB8AC3E}">
        <p14:creationId xmlns:p14="http://schemas.microsoft.com/office/powerpoint/2010/main" val="2657908269"/>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852" y="1690917"/>
            <a:ext cx="10706799" cy="1426573"/>
          </a:xfrm>
        </p:spPr>
        <p:txBody>
          <a:bodyPr>
            <a:normAutofit/>
          </a:bodyPr>
          <a:lstStyle/>
          <a:p>
            <a:pPr marL="0" indent="0" algn="ctr">
              <a:buNone/>
            </a:pPr>
            <a:r>
              <a:rPr lang="en-US" sz="2400" dirty="0">
                <a:solidFill>
                  <a:srgbClr val="2F5597"/>
                </a:solidFill>
              </a:rPr>
              <a:t>‘Look, copy, cover, write and check’ is a good way to learn how to write tricky words.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5. Tricky words</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11" name="TW_they.mo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13717" t="21028" r="12872" b="14479"/>
          <a:stretch/>
        </p:blipFill>
        <p:spPr>
          <a:xfrm>
            <a:off x="2762955" y="2264306"/>
            <a:ext cx="6712620" cy="3472733"/>
          </a:xfrm>
          <a:prstGeom prst="rect">
            <a:avLst/>
          </a:prstGeom>
        </p:spPr>
      </p:pic>
      <p:sp>
        <p:nvSpPr>
          <p:cNvPr id="12" name="Content Placeholder 2"/>
          <p:cNvSpPr txBox="1">
            <a:spLocks/>
          </p:cNvSpPr>
          <p:nvPr/>
        </p:nvSpPr>
        <p:spPr>
          <a:xfrm>
            <a:off x="3667450" y="5806333"/>
            <a:ext cx="4818124" cy="6693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1800" dirty="0">
                <a:solidFill>
                  <a:srgbClr val="2F5597"/>
                </a:solidFill>
              </a:rPr>
              <a:t>(Click image to play animation.)</a:t>
            </a:r>
            <a:endParaRPr lang="en-US" sz="1800" dirty="0">
              <a:solidFill>
                <a:srgbClr val="2F5597"/>
              </a:solidFill>
            </a:endParaRPr>
          </a:p>
        </p:txBody>
      </p:sp>
      <p:sp>
        <p:nvSpPr>
          <p:cNvPr id="2" name="TextBox 1"/>
          <p:cNvSpPr txBox="1"/>
          <p:nvPr/>
        </p:nvSpPr>
        <p:spPr>
          <a:xfrm>
            <a:off x="6186195" y="6398555"/>
            <a:ext cx="184666" cy="369332"/>
          </a:xfrm>
          <a:prstGeom prst="rect">
            <a:avLst/>
          </a:prstGeom>
          <a:noFill/>
        </p:spPr>
        <p:txBody>
          <a:bodyPr wrap="none" rtlCol="0">
            <a:spAutoFit/>
          </a:bodyPr>
          <a:lstStyle/>
          <a:p>
            <a:endParaRPr lang="en-US" dirty="0"/>
          </a:p>
        </p:txBody>
      </p:sp>
      <p:sp>
        <p:nvSpPr>
          <p:cNvPr id="7" name="TextBox 6"/>
          <p:cNvSpPr txBox="1"/>
          <p:nvPr/>
        </p:nvSpPr>
        <p:spPr>
          <a:xfrm>
            <a:off x="6484441" y="6177251"/>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2406594758"/>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1"/>
                                        </p:tgtEl>
                                      </p:cBhvr>
                                    </p:cmd>
                                  </p:childTnLst>
                                </p:cTn>
                              </p:par>
                            </p:childTnLst>
                          </p:cTn>
                        </p:par>
                      </p:childTnLst>
                    </p:cTn>
                  </p:par>
                </p:childTnLst>
              </p:cTn>
              <p:nextCondLst>
                <p:cond evt="onClick" delay="0">
                  <p:tgtEl>
                    <p:spTgt spid="11"/>
                  </p:tgtEl>
                </p:cond>
              </p:nextCondLst>
            </p:seq>
            <p:video>
              <p:cMediaNode vol="80000">
                <p:cTn id="7" fill="hold" display="0">
                  <p:stCondLst>
                    <p:cond delay="indefinite"/>
                  </p:stCondLst>
                </p:cTn>
                <p:tgtEl>
                  <p:spTgt spid="11"/>
                </p:tgtEl>
              </p:cMediaNode>
            </p:vide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852" y="1536965"/>
            <a:ext cx="10706799" cy="470593"/>
          </a:xfrm>
        </p:spPr>
        <p:txBody>
          <a:bodyPr>
            <a:normAutofit/>
          </a:bodyPr>
          <a:lstStyle/>
          <a:p>
            <a:pPr marL="0" indent="0" algn="ctr">
              <a:buNone/>
            </a:pPr>
            <a:r>
              <a:rPr lang="en-US" sz="2400" dirty="0">
                <a:solidFill>
                  <a:srgbClr val="2F5597"/>
                </a:solidFill>
              </a:rPr>
              <a:t>A wealth of interesting, decodable texts.</a:t>
            </a:r>
          </a:p>
        </p:txBody>
      </p:sp>
      <p:sp>
        <p:nvSpPr>
          <p:cNvPr id="4" name="Rectangle 3">
            <a:extLst>
              <a:ext uri="{FF2B5EF4-FFF2-40B4-BE49-F238E27FC236}">
                <a16:creationId xmlns:a16="http://schemas.microsoft.com/office/drawing/2014/main" id="{D6B508DF-B9DC-0548-90B6-1A69A899DE80}"/>
              </a:ext>
            </a:extLst>
          </p:cNvPr>
          <p:cNvSpPr/>
          <p:nvPr/>
        </p:nvSpPr>
        <p:spPr>
          <a:xfrm>
            <a:off x="190499" y="370090"/>
            <a:ext cx="5318687"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Jolly Phonics </a:t>
            </a:r>
            <a:r>
              <a:rPr lang="en-GB" sz="2800" dirty="0" err="1"/>
              <a:t>Decodable</a:t>
            </a:r>
            <a:r>
              <a:rPr lang="en-GB" sz="2800" dirty="0"/>
              <a:t> Readers </a:t>
            </a:r>
            <a:r>
              <a:rPr lang="mr-IN" sz="2800" dirty="0"/>
              <a:t>–</a:t>
            </a:r>
            <a:r>
              <a:rPr lang="en-GB" sz="2800" dirty="0"/>
              <a:t> Levels 1 - 5</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7" name="TextBox 6"/>
          <p:cNvSpPr txBox="1"/>
          <p:nvPr/>
        </p:nvSpPr>
        <p:spPr>
          <a:xfrm>
            <a:off x="6484441" y="6177251"/>
            <a:ext cx="184666" cy="369332"/>
          </a:xfrm>
          <a:prstGeom prst="rect">
            <a:avLst/>
          </a:prstGeom>
          <a:noFill/>
        </p:spPr>
        <p:txBody>
          <a:bodyPr wrap="none" rtlCol="0">
            <a:spAutoFit/>
          </a:bodyPr>
          <a:lstStyle/>
          <a:p>
            <a:endParaRPr lang="en-US" dirty="0"/>
          </a:p>
        </p:txBody>
      </p:sp>
      <p:grpSp>
        <p:nvGrpSpPr>
          <p:cNvPr id="12" name="Group 11"/>
          <p:cNvGrpSpPr/>
          <p:nvPr/>
        </p:nvGrpSpPr>
        <p:grpSpPr>
          <a:xfrm>
            <a:off x="770852" y="2335322"/>
            <a:ext cx="1812271" cy="2926996"/>
            <a:chOff x="372657" y="1581841"/>
            <a:chExt cx="1812271" cy="2926996"/>
          </a:xfrm>
        </p:grpSpPr>
        <p:pic>
          <p:nvPicPr>
            <p:cNvPr id="36" name="Picture 35" descr="Reader-1C.-1-Star-and-Fish.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300000">
              <a:off x="372657" y="1581841"/>
              <a:ext cx="1119728" cy="1601200"/>
            </a:xfrm>
            <a:prstGeom prst="rect">
              <a:avLst/>
            </a:prstGeom>
            <a:ln>
              <a:solidFill>
                <a:schemeClr val="accent1"/>
              </a:solidFill>
            </a:ln>
            <a:effectLst>
              <a:glow rad="63500">
                <a:schemeClr val="bg1">
                  <a:alpha val="75000"/>
                </a:schemeClr>
              </a:glow>
            </a:effectLst>
          </p:spPr>
        </p:pic>
        <p:pic>
          <p:nvPicPr>
            <p:cNvPr id="37" name="Picture 36" descr="Reader-1A.-1-Mud.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1360000">
              <a:off x="1041163" y="2080867"/>
              <a:ext cx="1143765" cy="1635572"/>
            </a:xfrm>
            <a:prstGeom prst="rect">
              <a:avLst/>
            </a:prstGeom>
            <a:ln>
              <a:solidFill>
                <a:schemeClr val="accent1"/>
              </a:solidFill>
            </a:ln>
            <a:effectLst>
              <a:glow rad="63500">
                <a:schemeClr val="bg1">
                  <a:alpha val="75000"/>
                </a:schemeClr>
              </a:glow>
            </a:effectLst>
          </p:spPr>
        </p:pic>
        <p:pic>
          <p:nvPicPr>
            <p:cNvPr id="38" name="Picture 37" descr="Reader-1B.-1-The-Rocket.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21420000">
              <a:off x="704474" y="2886458"/>
              <a:ext cx="1201169" cy="1622379"/>
            </a:xfrm>
            <a:prstGeom prst="rect">
              <a:avLst/>
            </a:prstGeom>
            <a:ln>
              <a:solidFill>
                <a:schemeClr val="accent1"/>
              </a:solidFill>
            </a:ln>
            <a:effectLst>
              <a:glow rad="63500">
                <a:schemeClr val="bg1">
                  <a:alpha val="75000"/>
                </a:schemeClr>
              </a:glow>
            </a:effectLst>
          </p:spPr>
        </p:pic>
      </p:grpSp>
      <p:grpSp>
        <p:nvGrpSpPr>
          <p:cNvPr id="20" name="Group 19"/>
          <p:cNvGrpSpPr/>
          <p:nvPr/>
        </p:nvGrpSpPr>
        <p:grpSpPr>
          <a:xfrm>
            <a:off x="5219572" y="2335322"/>
            <a:ext cx="1801667" cy="2915688"/>
            <a:chOff x="4766886" y="1564507"/>
            <a:chExt cx="1801667" cy="2915688"/>
          </a:xfrm>
        </p:grpSpPr>
        <p:pic>
          <p:nvPicPr>
            <p:cNvPr id="33" name="Picture 32" descr="Reader-3C-Snakes.jp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21300000">
              <a:off x="4766886" y="1564507"/>
              <a:ext cx="1128811" cy="1614699"/>
            </a:xfrm>
            <a:prstGeom prst="rect">
              <a:avLst/>
            </a:prstGeom>
            <a:ln>
              <a:solidFill>
                <a:schemeClr val="accent1"/>
              </a:solidFill>
            </a:ln>
            <a:effectLst>
              <a:glow rad="63500">
                <a:schemeClr val="bg1">
                  <a:alpha val="75000"/>
                </a:schemeClr>
              </a:glow>
            </a:effectLst>
          </p:spPr>
        </p:pic>
        <p:pic>
          <p:nvPicPr>
            <p:cNvPr id="39" name="Picture 38" descr="Reader-3A-The-Tree-That-Blinked.jp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21360000">
              <a:off x="5434373" y="2062408"/>
              <a:ext cx="1134180" cy="1622379"/>
            </a:xfrm>
            <a:prstGeom prst="rect">
              <a:avLst/>
            </a:prstGeom>
            <a:ln>
              <a:solidFill>
                <a:schemeClr val="accent1"/>
              </a:solidFill>
            </a:ln>
            <a:effectLst>
              <a:glow rad="63500">
                <a:schemeClr val="bg1">
                  <a:alpha val="75000"/>
                </a:schemeClr>
              </a:glow>
            </a:effectLst>
          </p:spPr>
        </p:pic>
        <p:pic>
          <p:nvPicPr>
            <p:cNvPr id="40" name="Picture 39" descr="Reader-3B-Three-Billy-Goats-Gruff.jp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21420000">
              <a:off x="5097981" y="2865496"/>
              <a:ext cx="1128811" cy="1614699"/>
            </a:xfrm>
            <a:prstGeom prst="rect">
              <a:avLst/>
            </a:prstGeom>
            <a:ln>
              <a:solidFill>
                <a:schemeClr val="accent1"/>
              </a:solidFill>
            </a:ln>
            <a:effectLst>
              <a:glow rad="63500">
                <a:schemeClr val="bg1">
                  <a:alpha val="75000"/>
                </a:schemeClr>
              </a:glow>
            </a:effectLst>
          </p:spPr>
        </p:pic>
      </p:grpSp>
      <p:grpSp>
        <p:nvGrpSpPr>
          <p:cNvPr id="21" name="Group 20"/>
          <p:cNvGrpSpPr/>
          <p:nvPr/>
        </p:nvGrpSpPr>
        <p:grpSpPr>
          <a:xfrm>
            <a:off x="7438450" y="2335322"/>
            <a:ext cx="1762907" cy="2915688"/>
            <a:chOff x="7007230" y="1576186"/>
            <a:chExt cx="1762907" cy="2915688"/>
          </a:xfrm>
        </p:grpSpPr>
        <p:pic>
          <p:nvPicPr>
            <p:cNvPr id="34" name="Picture 33" descr="Reader-4C-Soccer.jp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21300000">
              <a:off x="7007230" y="1576186"/>
              <a:ext cx="1128811" cy="1614699"/>
            </a:xfrm>
            <a:prstGeom prst="rect">
              <a:avLst/>
            </a:prstGeom>
            <a:ln>
              <a:solidFill>
                <a:schemeClr val="accent1"/>
              </a:solidFill>
            </a:ln>
            <a:effectLst>
              <a:glow rad="63500">
                <a:schemeClr val="bg1">
                  <a:alpha val="75000"/>
                </a:schemeClr>
              </a:glow>
            </a:effectLst>
          </p:spPr>
        </p:pic>
        <p:pic>
          <p:nvPicPr>
            <p:cNvPr id="41" name="Picture 40" descr="Reader-4A-The-Bird-House.jpg"/>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21360000">
              <a:off x="7672918" y="2072091"/>
              <a:ext cx="1097219" cy="1569507"/>
            </a:xfrm>
            <a:prstGeom prst="rect">
              <a:avLst/>
            </a:prstGeom>
            <a:ln>
              <a:solidFill>
                <a:schemeClr val="accent1"/>
              </a:solidFill>
            </a:ln>
            <a:effectLst>
              <a:glow rad="63500">
                <a:schemeClr val="bg1">
                  <a:alpha val="75000"/>
                </a:schemeClr>
              </a:glow>
            </a:effectLst>
          </p:spPr>
        </p:pic>
        <p:pic>
          <p:nvPicPr>
            <p:cNvPr id="42" name="Picture 41" descr="Reader-4B-The-Enormous-Turnip.jpg"/>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rot="21420000">
              <a:off x="7338325" y="2877175"/>
              <a:ext cx="1128811" cy="1614699"/>
            </a:xfrm>
            <a:prstGeom prst="rect">
              <a:avLst/>
            </a:prstGeom>
            <a:ln>
              <a:solidFill>
                <a:schemeClr val="accent1"/>
              </a:solidFill>
            </a:ln>
            <a:effectLst>
              <a:glow rad="63500">
                <a:schemeClr val="bg1">
                  <a:alpha val="75000"/>
                </a:schemeClr>
              </a:glow>
            </a:effectLst>
          </p:spPr>
        </p:pic>
      </p:grpSp>
      <p:grpSp>
        <p:nvGrpSpPr>
          <p:cNvPr id="19" name="Group 18"/>
          <p:cNvGrpSpPr/>
          <p:nvPr/>
        </p:nvGrpSpPr>
        <p:grpSpPr>
          <a:xfrm>
            <a:off x="3000334" y="2335322"/>
            <a:ext cx="1802027" cy="2923577"/>
            <a:chOff x="2608389" y="1562297"/>
            <a:chExt cx="1802027" cy="2923577"/>
          </a:xfrm>
        </p:grpSpPr>
        <p:pic>
          <p:nvPicPr>
            <p:cNvPr id="35" name="Picture 34" descr="Reader-2C.-1-Rainforests.jpg"/>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rot="21300000">
              <a:off x="2608389" y="1562297"/>
              <a:ext cx="1129168" cy="1614698"/>
            </a:xfrm>
            <a:prstGeom prst="rect">
              <a:avLst/>
            </a:prstGeom>
            <a:ln>
              <a:solidFill>
                <a:schemeClr val="accent1"/>
              </a:solidFill>
            </a:ln>
            <a:effectLst>
              <a:glow rad="63500">
                <a:schemeClr val="bg1">
                  <a:alpha val="75000"/>
                </a:schemeClr>
              </a:glow>
            </a:effectLst>
          </p:spPr>
        </p:pic>
        <p:pic>
          <p:nvPicPr>
            <p:cNvPr id="43" name="Picture 42" descr="Reader-2A.-1-Phonic.jpg"/>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rot="21360000">
              <a:off x="3275877" y="2060192"/>
              <a:ext cx="1134539" cy="1622379"/>
            </a:xfrm>
            <a:prstGeom prst="rect">
              <a:avLst/>
            </a:prstGeom>
            <a:ln>
              <a:solidFill>
                <a:schemeClr val="accent1"/>
              </a:solidFill>
            </a:ln>
            <a:effectLst>
              <a:glow rad="63500">
                <a:schemeClr val="bg1">
                  <a:alpha val="75000"/>
                </a:schemeClr>
              </a:glow>
            </a:effectLst>
          </p:spPr>
        </p:pic>
        <p:pic>
          <p:nvPicPr>
            <p:cNvPr id="44" name="Picture 43" descr="Reader-2B.-1-Monster-Party.jpg"/>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rot="21420000">
              <a:off x="2939682" y="2863495"/>
              <a:ext cx="1134539" cy="1622379"/>
            </a:xfrm>
            <a:prstGeom prst="rect">
              <a:avLst/>
            </a:prstGeom>
            <a:ln>
              <a:solidFill>
                <a:schemeClr val="accent1"/>
              </a:solidFill>
            </a:ln>
            <a:effectLst>
              <a:glow rad="63500">
                <a:schemeClr val="bg1">
                  <a:alpha val="75000"/>
                </a:schemeClr>
              </a:glow>
            </a:effectLst>
          </p:spPr>
        </p:pic>
      </p:grpSp>
      <p:grpSp>
        <p:nvGrpSpPr>
          <p:cNvPr id="45" name="Group 44"/>
          <p:cNvGrpSpPr/>
          <p:nvPr/>
        </p:nvGrpSpPr>
        <p:grpSpPr>
          <a:xfrm>
            <a:off x="9618569" y="2335322"/>
            <a:ext cx="1920926" cy="2871656"/>
            <a:chOff x="9220374" y="1334170"/>
            <a:chExt cx="1920926" cy="2871656"/>
          </a:xfrm>
        </p:grpSpPr>
        <p:pic>
          <p:nvPicPr>
            <p:cNvPr id="8" name="Picture 7" descr="JL7007_RainforestBirds_Cover_Prec.jpg"/>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rot="21321681">
              <a:off x="9220374" y="1334170"/>
              <a:ext cx="1240425" cy="1541210"/>
            </a:xfrm>
            <a:prstGeom prst="rect">
              <a:avLst/>
            </a:prstGeom>
            <a:ln>
              <a:solidFill>
                <a:schemeClr val="accent1"/>
              </a:solidFill>
            </a:ln>
            <a:effectLst>
              <a:glow rad="63500">
                <a:schemeClr val="bg1">
                  <a:alpha val="75000"/>
                </a:schemeClr>
              </a:glow>
            </a:effectLst>
          </p:spPr>
        </p:pic>
        <p:pic>
          <p:nvPicPr>
            <p:cNvPr id="9" name="Picture 8" descr="JL7014_UnderTheSea_Cover_Prec.jpg"/>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rot="21321681">
              <a:off x="9900875" y="1846377"/>
              <a:ext cx="1240425" cy="1541210"/>
            </a:xfrm>
            <a:prstGeom prst="rect">
              <a:avLst/>
            </a:prstGeom>
            <a:ln>
              <a:solidFill>
                <a:schemeClr val="accent1"/>
              </a:solidFill>
            </a:ln>
            <a:effectLst>
              <a:glow rad="63500">
                <a:schemeClr val="bg1">
                  <a:alpha val="75000"/>
                </a:schemeClr>
              </a:glow>
            </a:effectLst>
          </p:spPr>
        </p:pic>
        <p:pic>
          <p:nvPicPr>
            <p:cNvPr id="11" name="Picture 10" descr="JL7038_FantasticFrogs&amp;Toads_Cover_Prec.jpg"/>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rot="21321681">
              <a:off x="9578207" y="2664616"/>
              <a:ext cx="1240425" cy="1541210"/>
            </a:xfrm>
            <a:prstGeom prst="rect">
              <a:avLst/>
            </a:prstGeom>
            <a:ln>
              <a:solidFill>
                <a:schemeClr val="accent1"/>
              </a:solidFill>
            </a:ln>
            <a:effectLst>
              <a:glow rad="63500">
                <a:schemeClr val="bg1">
                  <a:alpha val="75000"/>
                </a:schemeClr>
              </a:glow>
            </a:effectLst>
          </p:spPr>
        </p:pic>
      </p:grpSp>
      <p:pic>
        <p:nvPicPr>
          <p:cNvPr id="31" name="Picture 30" descr="JL8868_JL8806_DrumsAndDrummers_Cover_Prec-1-Front-Cover.jpg"/>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rot="21427185">
            <a:off x="1579507" y="4496265"/>
            <a:ext cx="1273594" cy="1582421"/>
          </a:xfrm>
          <a:prstGeom prst="rect">
            <a:avLst/>
          </a:prstGeom>
          <a:ln>
            <a:solidFill>
              <a:schemeClr val="accent1"/>
            </a:solidFill>
          </a:ln>
          <a:effectLst>
            <a:glow rad="63500">
              <a:schemeClr val="bg1">
                <a:alpha val="75000"/>
              </a:schemeClr>
            </a:glow>
          </a:effectLst>
        </p:spPr>
      </p:pic>
      <p:pic>
        <p:nvPicPr>
          <p:cNvPr id="32" name="Picture 31" descr="JL8981_JL9049_JPROW2_Running_Cover_Prec-1-Front-Cover.jpg"/>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rot="21445904">
            <a:off x="3794840" y="4488232"/>
            <a:ext cx="1273594" cy="1582421"/>
          </a:xfrm>
          <a:prstGeom prst="rect">
            <a:avLst/>
          </a:prstGeom>
          <a:ln>
            <a:solidFill>
              <a:schemeClr val="accent1"/>
            </a:solidFill>
          </a:ln>
          <a:effectLst>
            <a:glow rad="63500">
              <a:schemeClr val="bg1">
                <a:alpha val="75000"/>
              </a:schemeClr>
            </a:glow>
          </a:effectLst>
        </p:spPr>
      </p:pic>
    </p:spTree>
    <p:extLst>
      <p:ext uri="{BB962C8B-B14F-4D97-AF65-F5344CB8AC3E}">
        <p14:creationId xmlns:p14="http://schemas.microsoft.com/office/powerpoint/2010/main" val="5305268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852" y="1536965"/>
            <a:ext cx="10706799" cy="470593"/>
          </a:xfrm>
        </p:spPr>
        <p:txBody>
          <a:bodyPr>
            <a:normAutofit/>
          </a:bodyPr>
          <a:lstStyle/>
          <a:p>
            <a:pPr marL="0" indent="0" algn="ctr">
              <a:buNone/>
            </a:pPr>
            <a:r>
              <a:rPr lang="en-US" sz="2400" dirty="0">
                <a:solidFill>
                  <a:srgbClr val="2F5597"/>
                </a:solidFill>
              </a:rPr>
              <a:t>(Level 5: Purple Readers)</a:t>
            </a:r>
          </a:p>
        </p:txBody>
      </p:sp>
      <p:sp>
        <p:nvSpPr>
          <p:cNvPr id="4" name="Rectangle 3">
            <a:extLst>
              <a:ext uri="{FF2B5EF4-FFF2-40B4-BE49-F238E27FC236}">
                <a16:creationId xmlns:a16="http://schemas.microsoft.com/office/drawing/2014/main" id="{D6B508DF-B9DC-0548-90B6-1A69A899DE80}"/>
              </a:ext>
            </a:extLst>
          </p:cNvPr>
          <p:cNvSpPr/>
          <p:nvPr/>
        </p:nvSpPr>
        <p:spPr>
          <a:xfrm>
            <a:off x="190499" y="370090"/>
            <a:ext cx="5177925"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Jolly Phonics </a:t>
            </a:r>
            <a:r>
              <a:rPr lang="en-GB" sz="2800" dirty="0" err="1"/>
              <a:t>Decodable</a:t>
            </a:r>
            <a:r>
              <a:rPr lang="en-GB" sz="2800" dirty="0"/>
              <a:t> Readers</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7" name="TextBox 6"/>
          <p:cNvSpPr txBox="1"/>
          <p:nvPr/>
        </p:nvSpPr>
        <p:spPr>
          <a:xfrm>
            <a:off x="6484441" y="6177251"/>
            <a:ext cx="184666" cy="369332"/>
          </a:xfrm>
          <a:prstGeom prst="rect">
            <a:avLst/>
          </a:prstGeom>
          <a:noFill/>
        </p:spPr>
        <p:txBody>
          <a:bodyPr wrap="none" rtlCol="0">
            <a:spAutoFit/>
          </a:bodyPr>
          <a:lstStyle/>
          <a:p>
            <a:endParaRPr lang="en-US" dirty="0"/>
          </a:p>
        </p:txBody>
      </p:sp>
      <p:pic>
        <p:nvPicPr>
          <p:cNvPr id="2" name="Picture 1" descr="JL7007_RainforestBirds_IFBC-1.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435425">
            <a:off x="1590515" y="1743406"/>
            <a:ext cx="2166403" cy="2691723"/>
          </a:xfrm>
          <a:prstGeom prst="rect">
            <a:avLst/>
          </a:prstGeom>
          <a:ln>
            <a:solidFill>
              <a:schemeClr val="accent1"/>
            </a:solidFill>
          </a:ln>
          <a:effectLst>
            <a:glow rad="63500">
              <a:schemeClr val="bg1">
                <a:alpha val="75000"/>
              </a:schemeClr>
            </a:glow>
          </a:effectLst>
        </p:spPr>
      </p:pic>
      <p:pic>
        <p:nvPicPr>
          <p:cNvPr id="10" name="Picture 9" descr="JL7007_RainforestBirds_IFBC-2.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03618">
            <a:off x="8448450" y="2789477"/>
            <a:ext cx="2166403" cy="2691723"/>
          </a:xfrm>
          <a:prstGeom prst="rect">
            <a:avLst/>
          </a:prstGeom>
          <a:ln>
            <a:solidFill>
              <a:schemeClr val="accent1"/>
            </a:solidFill>
          </a:ln>
          <a:effectLst>
            <a:glow rad="63500">
              <a:schemeClr val="bg1">
                <a:alpha val="75000"/>
              </a:schemeClr>
            </a:glow>
          </a:effectLst>
        </p:spPr>
      </p:pic>
      <p:grpSp>
        <p:nvGrpSpPr>
          <p:cNvPr id="15" name="Group 14"/>
          <p:cNvGrpSpPr/>
          <p:nvPr/>
        </p:nvGrpSpPr>
        <p:grpSpPr>
          <a:xfrm>
            <a:off x="3932043" y="3485528"/>
            <a:ext cx="4332806" cy="2691723"/>
            <a:chOff x="3980951" y="3579108"/>
            <a:chExt cx="4332806" cy="2691723"/>
          </a:xfrm>
        </p:grpSpPr>
        <p:pic>
          <p:nvPicPr>
            <p:cNvPr id="13" name="Picture 12" descr="JL7007_RainforestBirds-4-LR.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980951" y="3579108"/>
              <a:ext cx="2166403" cy="2691723"/>
            </a:xfrm>
            <a:prstGeom prst="rect">
              <a:avLst/>
            </a:prstGeom>
            <a:ln>
              <a:solidFill>
                <a:schemeClr val="accent1"/>
              </a:solidFill>
            </a:ln>
            <a:effectLst>
              <a:glow rad="63500">
                <a:schemeClr val="bg1">
                  <a:alpha val="75000"/>
                </a:schemeClr>
              </a:glow>
            </a:effectLst>
          </p:spPr>
        </p:pic>
        <p:pic>
          <p:nvPicPr>
            <p:cNvPr id="14" name="Picture 13" descr="JL7007_RainforestBirds-5-LR.jp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147354" y="3579108"/>
              <a:ext cx="2166403" cy="2691723"/>
            </a:xfrm>
            <a:prstGeom prst="rect">
              <a:avLst/>
            </a:prstGeom>
            <a:ln>
              <a:solidFill>
                <a:schemeClr val="accent1"/>
              </a:solidFill>
            </a:ln>
            <a:effectLst>
              <a:glow rad="63500">
                <a:schemeClr val="bg1">
                  <a:alpha val="75000"/>
                </a:schemeClr>
              </a:glow>
            </a:effectLst>
          </p:spPr>
        </p:pic>
      </p:grpSp>
      <p:sp>
        <p:nvSpPr>
          <p:cNvPr id="46" name="Line Callout 1 45"/>
          <p:cNvSpPr/>
          <p:nvPr/>
        </p:nvSpPr>
        <p:spPr>
          <a:xfrm>
            <a:off x="1527350" y="4666129"/>
            <a:ext cx="2051600" cy="1328308"/>
          </a:xfrm>
          <a:prstGeom prst="borderCallout1">
            <a:avLst>
              <a:gd name="adj1" fmla="val -325"/>
              <a:gd name="adj2" fmla="val -2076"/>
              <a:gd name="adj3" fmla="val -75528"/>
              <a:gd name="adj4" fmla="val 12293"/>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Guide to the letter sounds and tricky words needed for each book</a:t>
            </a:r>
          </a:p>
        </p:txBody>
      </p:sp>
      <p:sp>
        <p:nvSpPr>
          <p:cNvPr id="47" name="Line Callout 1 46"/>
          <p:cNvSpPr/>
          <p:nvPr/>
        </p:nvSpPr>
        <p:spPr>
          <a:xfrm>
            <a:off x="8641023" y="1030620"/>
            <a:ext cx="2051600" cy="1324981"/>
          </a:xfrm>
          <a:prstGeom prst="borderCallout1">
            <a:avLst>
              <a:gd name="adj1" fmla="val 1310"/>
              <a:gd name="adj2" fmla="val 199"/>
              <a:gd name="adj3" fmla="val 151261"/>
              <a:gd name="adj4" fmla="val -860"/>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Guidance for teachers and parents, including comprehension questions</a:t>
            </a:r>
          </a:p>
        </p:txBody>
      </p:sp>
      <p:sp>
        <p:nvSpPr>
          <p:cNvPr id="48" name="Line Callout 1 47"/>
          <p:cNvSpPr/>
          <p:nvPr/>
        </p:nvSpPr>
        <p:spPr>
          <a:xfrm>
            <a:off x="5067046" y="2055603"/>
            <a:ext cx="2062800" cy="1324981"/>
          </a:xfrm>
          <a:prstGeom prst="borderCallout1">
            <a:avLst>
              <a:gd name="adj1" fmla="val 97777"/>
              <a:gd name="adj2" fmla="val 1337"/>
              <a:gd name="adj3" fmla="val 129396"/>
              <a:gd name="adj4" fmla="val 348"/>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Variety of interesting and engaging stories in decodable language</a:t>
            </a:r>
          </a:p>
        </p:txBody>
      </p:sp>
    </p:spTree>
    <p:extLst>
      <p:ext uri="{BB962C8B-B14F-4D97-AF65-F5344CB8AC3E}">
        <p14:creationId xmlns:p14="http://schemas.microsoft.com/office/powerpoint/2010/main" val="140795765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JL8868_JL8806_DrumsAndDrummers_Prec-2.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443818">
            <a:off x="9125273" y="280297"/>
            <a:ext cx="1368455" cy="1700285"/>
          </a:xfrm>
          <a:prstGeom prst="rect">
            <a:avLst/>
          </a:prstGeom>
          <a:ln>
            <a:solidFill>
              <a:schemeClr val="accent1"/>
            </a:solidFill>
          </a:ln>
          <a:effectLst>
            <a:glow rad="63500">
              <a:schemeClr val="bg1">
                <a:alpha val="75000"/>
              </a:schemeClr>
            </a:glow>
          </a:effectLst>
        </p:spPr>
      </p:pic>
      <p:pic>
        <p:nvPicPr>
          <p:cNvPr id="2" name="Picture 1" descr="Screenshot 2021-06-02 at 14.53.24.pn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134451" y="1468158"/>
            <a:ext cx="5846264" cy="4656617"/>
          </a:xfrm>
          <a:prstGeom prst="rect">
            <a:avLst/>
          </a:prstGeom>
          <a:ln>
            <a:solidFill>
              <a:schemeClr val="accent1"/>
            </a:solidFill>
          </a:ln>
          <a:effectLst>
            <a:glow rad="63500">
              <a:schemeClr val="bg1">
                <a:alpha val="75000"/>
              </a:schemeClr>
            </a:glow>
          </a:effectLst>
        </p:spPr>
      </p:pic>
      <p:sp>
        <p:nvSpPr>
          <p:cNvPr id="4" name="Rectangle 3">
            <a:extLst>
              <a:ext uri="{FF2B5EF4-FFF2-40B4-BE49-F238E27FC236}">
                <a16:creationId xmlns:a16="http://schemas.microsoft.com/office/drawing/2014/main" id="{D6B508DF-B9DC-0548-90B6-1A69A899DE80}"/>
              </a:ext>
            </a:extLst>
          </p:cNvPr>
          <p:cNvSpPr/>
          <p:nvPr/>
        </p:nvSpPr>
        <p:spPr>
          <a:xfrm>
            <a:off x="190500" y="370090"/>
            <a:ext cx="5129820"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Jolly Phonics </a:t>
            </a:r>
            <a:r>
              <a:rPr lang="en-GB" sz="2800" dirty="0" err="1"/>
              <a:t>Decodable</a:t>
            </a:r>
            <a:r>
              <a:rPr lang="en-GB" sz="2800" dirty="0"/>
              <a:t> Readers</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dirty="0">
                <a:solidFill>
                  <a:schemeClr val="accent1">
                    <a:lumMod val="75000"/>
                  </a:schemeClr>
                </a:solidFill>
              </a:rPr>
              <a:t>Presentation</a:t>
            </a: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9" name="Picture 8" descr="Book11_RedJacksFort_Prec-12.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254396">
            <a:off x="452060" y="4085536"/>
            <a:ext cx="1604407" cy="1186613"/>
          </a:xfrm>
          <a:prstGeom prst="rect">
            <a:avLst/>
          </a:prstGeom>
          <a:ln>
            <a:solidFill>
              <a:schemeClr val="accent1"/>
            </a:solidFill>
          </a:ln>
          <a:effectLst>
            <a:glow rad="101600">
              <a:schemeClr val="bg1">
                <a:alpha val="75000"/>
              </a:schemeClr>
            </a:glow>
          </a:effectLst>
        </p:spPr>
      </p:pic>
      <p:pic>
        <p:nvPicPr>
          <p:cNvPr id="11" name="Picture 10" descr="Reader-2C.jp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230200">
            <a:off x="10340910" y="959806"/>
            <a:ext cx="1276318" cy="1738345"/>
          </a:xfrm>
          <a:prstGeom prst="rect">
            <a:avLst/>
          </a:prstGeom>
          <a:ln>
            <a:solidFill>
              <a:schemeClr val="accent1"/>
            </a:solidFill>
          </a:ln>
          <a:effectLst>
            <a:glow rad="101600">
              <a:schemeClr val="bg1">
                <a:alpha val="75000"/>
              </a:schemeClr>
            </a:glow>
          </a:effectLst>
        </p:spPr>
      </p:pic>
      <p:pic>
        <p:nvPicPr>
          <p:cNvPr id="12" name="Picture 11" descr="Reader-3C.jp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21433027">
            <a:off x="9337470" y="2114265"/>
            <a:ext cx="1276318" cy="1738345"/>
          </a:xfrm>
          <a:prstGeom prst="rect">
            <a:avLst/>
          </a:prstGeom>
          <a:ln>
            <a:solidFill>
              <a:schemeClr val="accent1"/>
            </a:solidFill>
          </a:ln>
          <a:effectLst>
            <a:glow rad="101600">
              <a:schemeClr val="bg1">
                <a:alpha val="75000"/>
              </a:schemeClr>
            </a:glow>
          </a:effectLst>
        </p:spPr>
      </p:pic>
      <p:pic>
        <p:nvPicPr>
          <p:cNvPr id="13" name="Picture 12" descr="Reader-4A.jpg"/>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230200">
            <a:off x="10573686" y="2629570"/>
            <a:ext cx="1276318" cy="1738345"/>
          </a:xfrm>
          <a:prstGeom prst="rect">
            <a:avLst/>
          </a:prstGeom>
          <a:ln>
            <a:solidFill>
              <a:schemeClr val="accent1"/>
            </a:solidFill>
          </a:ln>
          <a:effectLst>
            <a:glow rad="101600">
              <a:schemeClr val="bg1">
                <a:alpha val="75000"/>
              </a:schemeClr>
            </a:glow>
          </a:effectLst>
        </p:spPr>
      </p:pic>
      <p:pic>
        <p:nvPicPr>
          <p:cNvPr id="14" name="Picture 13" descr="4b_MmmSnacks_BEprec-4-LR.jp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21362097">
            <a:off x="1405298" y="2708933"/>
            <a:ext cx="1276318" cy="1276318"/>
          </a:xfrm>
          <a:prstGeom prst="rect">
            <a:avLst/>
          </a:prstGeom>
          <a:ln>
            <a:solidFill>
              <a:schemeClr val="accent1"/>
            </a:solidFill>
          </a:ln>
          <a:effectLst>
            <a:glow rad="101600">
              <a:schemeClr val="bg1">
                <a:alpha val="75000"/>
              </a:schemeClr>
            </a:glow>
          </a:effectLst>
        </p:spPr>
      </p:pic>
      <p:pic>
        <p:nvPicPr>
          <p:cNvPr id="15" name="Picture 14" descr="JL7007_RainforestBirds-4-LR.jpg"/>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rot="21433027">
            <a:off x="9553480" y="3789968"/>
            <a:ext cx="1384640" cy="1720394"/>
          </a:xfrm>
          <a:prstGeom prst="rect">
            <a:avLst/>
          </a:prstGeom>
          <a:ln>
            <a:solidFill>
              <a:schemeClr val="accent1"/>
            </a:solidFill>
          </a:ln>
          <a:effectLst>
            <a:glow rad="101600">
              <a:schemeClr val="bg1">
                <a:alpha val="75000"/>
              </a:schemeClr>
            </a:glow>
          </a:effectLst>
        </p:spPr>
      </p:pic>
      <p:pic>
        <p:nvPicPr>
          <p:cNvPr id="16" name="Picture 15" descr="Read &amp; See1.psd"/>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190500" y="1349899"/>
            <a:ext cx="2074315" cy="146881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42102702"/>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Providing additional support at home can help children achieve the best results: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Parental support</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6850033" y="2790349"/>
            <a:ext cx="4338995" cy="28776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charset="2"/>
              <a:buChar char="ü"/>
            </a:pPr>
            <a:r>
              <a:rPr lang="en-US" sz="2400" dirty="0">
                <a:solidFill>
                  <a:srgbClr val="2F5597"/>
                </a:solidFill>
              </a:rPr>
              <a:t>Sound sheets</a:t>
            </a:r>
          </a:p>
          <a:p>
            <a:pPr>
              <a:buFont typeface="Wingdings" charset="2"/>
              <a:buChar char="ü"/>
            </a:pPr>
            <a:r>
              <a:rPr lang="en-US" sz="2400" dirty="0">
                <a:solidFill>
                  <a:srgbClr val="2F5597"/>
                </a:solidFill>
              </a:rPr>
              <a:t>Sound books</a:t>
            </a:r>
          </a:p>
          <a:p>
            <a:pPr>
              <a:buFont typeface="Wingdings" charset="2"/>
              <a:buChar char="ü"/>
            </a:pPr>
            <a:r>
              <a:rPr lang="en-US" sz="2400" dirty="0">
                <a:solidFill>
                  <a:srgbClr val="2F5597"/>
                </a:solidFill>
              </a:rPr>
              <a:t>Word boxes</a:t>
            </a:r>
          </a:p>
          <a:p>
            <a:pPr>
              <a:buFont typeface="Wingdings" charset="2"/>
              <a:buChar char="ü"/>
            </a:pPr>
            <a:r>
              <a:rPr lang="en-US" sz="2400" dirty="0">
                <a:solidFill>
                  <a:srgbClr val="2F5597"/>
                </a:solidFill>
              </a:rPr>
              <a:t>Dictation</a:t>
            </a:r>
          </a:p>
          <a:p>
            <a:pPr>
              <a:buFont typeface="Wingdings" charset="2"/>
              <a:buChar char="ü"/>
            </a:pPr>
            <a:r>
              <a:rPr lang="en-US" sz="2400" dirty="0">
                <a:solidFill>
                  <a:srgbClr val="2F5597"/>
                </a:solidFill>
              </a:rPr>
              <a:t>Jolly Phonics Readers</a:t>
            </a:r>
          </a:p>
        </p:txBody>
      </p:sp>
      <p:pic>
        <p:nvPicPr>
          <p:cNvPr id="10" name="Picture 9" descr="JollyNov13 (33).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44326">
            <a:off x="4572283" y="2733316"/>
            <a:ext cx="1702214" cy="2549180"/>
          </a:xfrm>
          <a:prstGeom prst="rect">
            <a:avLst/>
          </a:prstGeom>
          <a:ln w="12700">
            <a:solidFill>
              <a:schemeClr val="accent1"/>
            </a:solidFill>
          </a:ln>
          <a:effectLst>
            <a:glow rad="63500">
              <a:schemeClr val="bg1">
                <a:alpha val="75000"/>
              </a:schemeClr>
            </a:glow>
          </a:effectLst>
        </p:spPr>
      </p:pic>
      <p:pic>
        <p:nvPicPr>
          <p:cNvPr id="11" name="Picture 10" descr="JollyNov13 (97).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1276850">
            <a:off x="658670" y="2615443"/>
            <a:ext cx="1772082" cy="2579450"/>
          </a:xfrm>
          <a:prstGeom prst="rect">
            <a:avLst/>
          </a:prstGeom>
          <a:ln w="12700">
            <a:solidFill>
              <a:schemeClr val="accent1"/>
            </a:solidFill>
          </a:ln>
          <a:effectLst>
            <a:glow rad="63500">
              <a:schemeClr val="bg1">
                <a:alpha val="75000"/>
              </a:schemeClr>
            </a:glow>
          </a:effectLst>
        </p:spPr>
      </p:pic>
      <p:pic>
        <p:nvPicPr>
          <p:cNvPr id="12" name="Picture 3" descr="sound book"/>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460259" y="3620255"/>
            <a:ext cx="2174828" cy="1915604"/>
          </a:xfrm>
          <a:prstGeom prst="rect">
            <a:avLst/>
          </a:prstGeom>
          <a:noFill/>
          <a:ln w="12700">
            <a:solidFill>
              <a:schemeClr val="accent1"/>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644396488"/>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First year timetable</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graphicFrame>
        <p:nvGraphicFramePr>
          <p:cNvPr id="13" name="Group 1545"/>
          <p:cNvGraphicFramePr>
            <a:graphicFrameLocks noGrp="1"/>
          </p:cNvGraphicFramePr>
          <p:nvPr>
            <p:extLst>
              <p:ext uri="{D42A27DB-BD31-4B8C-83A1-F6EECF244321}">
                <p14:modId xmlns:p14="http://schemas.microsoft.com/office/powerpoint/2010/main" val="4242324645"/>
              </p:ext>
            </p:extLst>
          </p:nvPr>
        </p:nvGraphicFramePr>
        <p:xfrm>
          <a:off x="2472023" y="1539441"/>
          <a:ext cx="7565340" cy="4215039"/>
        </p:xfrm>
        <a:graphic>
          <a:graphicData uri="http://schemas.openxmlformats.org/drawingml/2006/table">
            <a:tbl>
              <a:tblPr/>
              <a:tblGrid>
                <a:gridCol w="2641093">
                  <a:extLst>
                    <a:ext uri="{9D8B030D-6E8A-4147-A177-3AD203B41FA5}">
                      <a16:colId xmlns:a16="http://schemas.microsoft.com/office/drawing/2014/main" val="20000"/>
                    </a:ext>
                  </a:extLst>
                </a:gridCol>
                <a:gridCol w="2498212">
                  <a:extLst>
                    <a:ext uri="{9D8B030D-6E8A-4147-A177-3AD203B41FA5}">
                      <a16:colId xmlns:a16="http://schemas.microsoft.com/office/drawing/2014/main" val="20001"/>
                    </a:ext>
                  </a:extLst>
                </a:gridCol>
                <a:gridCol w="2426035">
                  <a:extLst>
                    <a:ext uri="{9D8B030D-6E8A-4147-A177-3AD203B41FA5}">
                      <a16:colId xmlns:a16="http://schemas.microsoft.com/office/drawing/2014/main" val="20002"/>
                    </a:ext>
                  </a:extLst>
                </a:gridCol>
              </a:tblGrid>
              <a:tr h="495692">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2"/>
                          </a:solidFill>
                          <a:effectLst/>
                          <a:latin typeface="Arial" charset="0"/>
                          <a:ea typeface="ＭＳ Ｐゴシック" charset="0"/>
                          <a:cs typeface="ＭＳ Ｐゴシック" charset="0"/>
                        </a:rPr>
                        <a:t>First term</a:t>
                      </a:r>
                    </a:p>
                  </a:txBody>
                  <a:tcPr marL="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2"/>
                          </a:solidFill>
                          <a:effectLst/>
                          <a:latin typeface="Arial" charset="0"/>
                          <a:ea typeface="ＭＳ Ｐゴシック" charset="0"/>
                          <a:cs typeface="ＭＳ Ｐゴシック" charset="0"/>
                        </a:rPr>
                        <a:t>Second term</a:t>
                      </a:r>
                    </a:p>
                  </a:txBody>
                  <a:tcPr marL="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2"/>
                          </a:solidFill>
                          <a:effectLst/>
                          <a:latin typeface="Arial" charset="0"/>
                          <a:ea typeface="ＭＳ Ｐゴシック" charset="0"/>
                          <a:cs typeface="ＭＳ Ｐゴシック" charset="0"/>
                        </a:rPr>
                        <a:t>Third term</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703474">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Teach the 42 sounds</a:t>
                      </a:r>
                    </a:p>
                  </a:txBody>
                  <a:tcPr marL="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a:ln>
                            <a:noFill/>
                          </a:ln>
                          <a:solidFill>
                            <a:schemeClr val="tx2"/>
                          </a:solidFill>
                          <a:effectLst/>
                          <a:latin typeface="Arial" charset="0"/>
                          <a:ea typeface="ＭＳ Ｐゴシック" charset="0"/>
                          <a:cs typeface="ＭＳ Ｐゴシック" charset="0"/>
                        </a:rPr>
                        <a:t>Introduce letter names</a:t>
                      </a:r>
                    </a:p>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a:ln>
                            <a:noFill/>
                          </a:ln>
                          <a:solidFill>
                            <a:schemeClr val="tx2"/>
                          </a:solidFill>
                          <a:effectLst/>
                          <a:latin typeface="Arial" charset="0"/>
                          <a:ea typeface="ＭＳ Ｐゴシック" charset="0"/>
                          <a:cs typeface="ＭＳ Ｐゴシック" charset="0"/>
                        </a:rPr>
                        <a:t>Teach alternative spellings</a:t>
                      </a:r>
                    </a:p>
                  </a:txBody>
                  <a:tcPr marL="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a:ln>
                            <a:noFill/>
                          </a:ln>
                          <a:solidFill>
                            <a:schemeClr val="tx2"/>
                          </a:solidFill>
                          <a:effectLst/>
                          <a:latin typeface="Arial" charset="0"/>
                          <a:ea typeface="ＭＳ Ｐゴシック" charset="0"/>
                          <a:cs typeface="ＭＳ Ｐゴシック" charset="0"/>
                        </a:rPr>
                        <a:t>Revise alternative spellings</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706191">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Teach how to form the</a:t>
                      </a:r>
                    </a:p>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letters correctly</a:t>
                      </a:r>
                    </a:p>
                  </a:txBody>
                  <a:tcPr marL="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Teach handwriting rules </a:t>
                      </a:r>
                      <a:b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b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and give writing practice</a:t>
                      </a:r>
                    </a:p>
                  </a:txBody>
                  <a:tcPr marL="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a:ln>
                            <a:noFill/>
                          </a:ln>
                          <a:solidFill>
                            <a:schemeClr val="tx2"/>
                          </a:solidFill>
                          <a:effectLst/>
                          <a:latin typeface="Arial" charset="0"/>
                          <a:ea typeface="ＭＳ Ｐゴシック" charset="0"/>
                          <a:cs typeface="ＭＳ Ｐゴシック" charset="0"/>
                        </a:rPr>
                        <a:t>Give handwriting practice</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803971">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a:ln>
                            <a:noFill/>
                          </a:ln>
                          <a:solidFill>
                            <a:schemeClr val="tx2"/>
                          </a:solidFill>
                          <a:effectLst/>
                          <a:latin typeface="Arial" charset="0"/>
                          <a:ea typeface="ＭＳ Ｐゴシック" charset="0"/>
                          <a:cs typeface="ＭＳ Ｐゴシック" charset="0"/>
                        </a:rPr>
                        <a:t>Teach how to blend simple regular words</a:t>
                      </a:r>
                    </a:p>
                  </a:txBody>
                  <a:tcPr marL="43815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 Introduce the Readers </a:t>
                      </a:r>
                    </a:p>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 Practice blending words with alternative spellings</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a:ln>
                            <a:noFill/>
                          </a:ln>
                          <a:solidFill>
                            <a:schemeClr val="tx2"/>
                          </a:solidFill>
                          <a:effectLst/>
                          <a:latin typeface="Arial" charset="0"/>
                          <a:ea typeface="ＭＳ Ｐゴシック" charset="0"/>
                          <a:cs typeface="ＭＳ Ｐゴシック" charset="0"/>
                        </a:rPr>
                        <a:t>Continue with Jolly Readers and blending practice</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718342">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a:ln>
                            <a:noFill/>
                          </a:ln>
                          <a:solidFill>
                            <a:schemeClr val="tx2"/>
                          </a:solidFill>
                          <a:effectLst/>
                          <a:latin typeface="Arial" charset="0"/>
                          <a:ea typeface="ＭＳ Ｐゴシック" charset="0"/>
                          <a:cs typeface="ＭＳ Ｐゴシック" charset="0"/>
                        </a:rPr>
                        <a:t>Teach how to write words by listening for sounds</a:t>
                      </a:r>
                    </a:p>
                  </a:txBody>
                  <a:tcPr marL="43815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Give regular dictation</a:t>
                      </a:r>
                      <a:b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b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of words and sentences</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Continue regular dictation</a:t>
                      </a:r>
                    </a:p>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Encourage independent writing</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691253">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Teach how to read and write the first set of tricky words</a:t>
                      </a:r>
                    </a:p>
                  </a:txBody>
                  <a:tcPr marL="438150"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Teach the reading and writing of more tricky words</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1400" b="0" i="0" u="none" strike="noStrike" cap="none" normalizeH="0" baseline="0" dirty="0">
                          <a:ln>
                            <a:noFill/>
                          </a:ln>
                          <a:solidFill>
                            <a:schemeClr val="tx2"/>
                          </a:solidFill>
                          <a:effectLst/>
                          <a:latin typeface="Arial" charset="0"/>
                          <a:ea typeface="ＭＳ Ｐゴシック" charset="0"/>
                          <a:cs typeface="ＭＳ Ｐゴシック" charset="0"/>
                        </a:rPr>
                        <a:t>Ensure the children know the first 72 tricky words</a:t>
                      </a:r>
                    </a:p>
                  </a:txBody>
                  <a:tcPr anchor="ctr" horzOverflow="overflow">
                    <a:lnL w="12700" cap="flat" cmpd="sng" algn="ctr">
                      <a:solidFill>
                        <a:srgbClr val="FFCC00"/>
                      </a:solidFill>
                      <a:prstDash val="solid"/>
                      <a:round/>
                      <a:headEnd type="none" w="med" len="med"/>
                      <a:tailEnd type="none" w="med" len="med"/>
                    </a:lnL>
                    <a:lnR w="12700" cap="flat" cmpd="sng" algn="ctr">
                      <a:solidFill>
                        <a:srgbClr val="FFCC00"/>
                      </a:solidFill>
                      <a:prstDash val="solid"/>
                      <a:round/>
                      <a:headEnd type="none" w="med" len="med"/>
                      <a:tailEnd type="none" w="med" len="med"/>
                    </a:lnR>
                    <a:lnT w="12700" cap="flat" cmpd="sng" algn="ctr">
                      <a:solidFill>
                        <a:srgbClr val="FFCC00"/>
                      </a:solidFill>
                      <a:prstDash val="solid"/>
                      <a:round/>
                      <a:headEnd type="none" w="med" len="med"/>
                      <a:tailEnd type="none" w="med" len="med"/>
                    </a:lnT>
                    <a:lnB w="12700" cap="flat" cmpd="sng" algn="ctr">
                      <a:solidFill>
                        <a:srgbClr val="FFCC00"/>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bl>
          </a:graphicData>
        </a:graphic>
      </p:graphicFrame>
      <p:sp>
        <p:nvSpPr>
          <p:cNvPr id="14" name="Text Box 1539"/>
          <p:cNvSpPr txBox="1">
            <a:spLocks noChangeArrowheads="1"/>
          </p:cNvSpPr>
          <p:nvPr/>
        </p:nvSpPr>
        <p:spPr bwMode="auto">
          <a:xfrm>
            <a:off x="2037750" y="2181884"/>
            <a:ext cx="617074"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dirty="0">
                <a:solidFill>
                  <a:schemeClr val="accent2"/>
                </a:solidFill>
                <a:latin typeface="Arial Black" charset="0"/>
              </a:rPr>
              <a:t>1</a:t>
            </a:r>
          </a:p>
        </p:txBody>
      </p:sp>
      <p:sp>
        <p:nvSpPr>
          <p:cNvPr id="15" name="Text Box 1540"/>
          <p:cNvSpPr txBox="1">
            <a:spLocks noChangeArrowheads="1"/>
          </p:cNvSpPr>
          <p:nvPr/>
        </p:nvSpPr>
        <p:spPr bwMode="auto">
          <a:xfrm>
            <a:off x="2037750" y="2917890"/>
            <a:ext cx="617074"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dirty="0">
                <a:solidFill>
                  <a:schemeClr val="accent2"/>
                </a:solidFill>
                <a:latin typeface="Arial Black" charset="0"/>
              </a:rPr>
              <a:t>2</a:t>
            </a:r>
          </a:p>
        </p:txBody>
      </p:sp>
      <p:sp>
        <p:nvSpPr>
          <p:cNvPr id="16" name="Text Box 1541"/>
          <p:cNvSpPr txBox="1">
            <a:spLocks noChangeArrowheads="1"/>
          </p:cNvSpPr>
          <p:nvPr/>
        </p:nvSpPr>
        <p:spPr bwMode="auto">
          <a:xfrm>
            <a:off x="2037750" y="3653896"/>
            <a:ext cx="617074"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dirty="0">
                <a:solidFill>
                  <a:schemeClr val="accent2"/>
                </a:solidFill>
                <a:latin typeface="Arial Black" charset="0"/>
              </a:rPr>
              <a:t>3</a:t>
            </a:r>
          </a:p>
        </p:txBody>
      </p:sp>
      <p:sp>
        <p:nvSpPr>
          <p:cNvPr id="17" name="Text Box 1542"/>
          <p:cNvSpPr txBox="1">
            <a:spLocks noChangeArrowheads="1"/>
          </p:cNvSpPr>
          <p:nvPr/>
        </p:nvSpPr>
        <p:spPr bwMode="auto">
          <a:xfrm>
            <a:off x="2037750" y="4389902"/>
            <a:ext cx="617074"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dirty="0">
                <a:solidFill>
                  <a:schemeClr val="accent2"/>
                </a:solidFill>
                <a:latin typeface="Arial Black" charset="0"/>
              </a:rPr>
              <a:t>4</a:t>
            </a:r>
          </a:p>
        </p:txBody>
      </p:sp>
      <p:sp>
        <p:nvSpPr>
          <p:cNvPr id="18" name="Text Box 1543"/>
          <p:cNvSpPr txBox="1">
            <a:spLocks noChangeArrowheads="1"/>
          </p:cNvSpPr>
          <p:nvPr/>
        </p:nvSpPr>
        <p:spPr bwMode="auto">
          <a:xfrm>
            <a:off x="2037750" y="5125910"/>
            <a:ext cx="617074"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a:solidFill>
                  <a:schemeClr val="tx1"/>
                </a:solidFill>
                <a:latin typeface="Times" charset="0"/>
                <a:ea typeface="ＭＳ Ｐゴシック" charset="0"/>
                <a:cs typeface="ＭＳ Ｐゴシック" charset="0"/>
              </a:defRPr>
            </a:lvl1pPr>
            <a:lvl2pPr marL="37931725" indent="-37474525">
              <a:defRPr sz="2400">
                <a:solidFill>
                  <a:schemeClr val="tx1"/>
                </a:solidFill>
                <a:latin typeface="Times" charset="0"/>
                <a:ea typeface="ＭＳ Ｐゴシック" charset="0"/>
              </a:defRPr>
            </a:lvl2pPr>
            <a:lvl3pPr>
              <a:defRPr sz="2400">
                <a:solidFill>
                  <a:schemeClr val="tx1"/>
                </a:solidFill>
                <a:latin typeface="Times" charset="0"/>
                <a:ea typeface="ＭＳ Ｐゴシック" charset="0"/>
              </a:defRPr>
            </a:lvl3pPr>
            <a:lvl4pPr>
              <a:defRPr sz="2400">
                <a:solidFill>
                  <a:schemeClr val="tx1"/>
                </a:solidFill>
                <a:latin typeface="Times" charset="0"/>
                <a:ea typeface="ＭＳ Ｐゴシック" charset="0"/>
              </a:defRPr>
            </a:lvl4pPr>
            <a:lvl5pPr>
              <a:defRPr sz="2400">
                <a:solidFill>
                  <a:schemeClr val="tx1"/>
                </a:solidFill>
                <a:latin typeface="Times" charset="0"/>
                <a:ea typeface="ＭＳ Ｐゴシック" charset="0"/>
              </a:defRPr>
            </a:lvl5pPr>
            <a:lvl6pPr marL="457200" eaLnBrk="0" fontAlgn="base" hangingPunct="0">
              <a:spcBef>
                <a:spcPct val="0"/>
              </a:spcBef>
              <a:spcAft>
                <a:spcPct val="0"/>
              </a:spcAft>
              <a:defRPr sz="2400">
                <a:solidFill>
                  <a:schemeClr val="tx1"/>
                </a:solidFill>
                <a:latin typeface="Times" charset="0"/>
                <a:ea typeface="ＭＳ Ｐゴシック" charset="0"/>
              </a:defRPr>
            </a:lvl6pPr>
            <a:lvl7pPr marL="914400" eaLnBrk="0" fontAlgn="base" hangingPunct="0">
              <a:spcBef>
                <a:spcPct val="0"/>
              </a:spcBef>
              <a:spcAft>
                <a:spcPct val="0"/>
              </a:spcAft>
              <a:defRPr sz="2400">
                <a:solidFill>
                  <a:schemeClr val="tx1"/>
                </a:solidFill>
                <a:latin typeface="Times" charset="0"/>
                <a:ea typeface="ＭＳ Ｐゴシック" charset="0"/>
              </a:defRPr>
            </a:lvl7pPr>
            <a:lvl8pPr marL="1371600" eaLnBrk="0" fontAlgn="base" hangingPunct="0">
              <a:spcBef>
                <a:spcPct val="0"/>
              </a:spcBef>
              <a:spcAft>
                <a:spcPct val="0"/>
              </a:spcAft>
              <a:defRPr sz="2400">
                <a:solidFill>
                  <a:schemeClr val="tx1"/>
                </a:solidFill>
                <a:latin typeface="Times" charset="0"/>
                <a:ea typeface="ＭＳ Ｐゴシック" charset="0"/>
              </a:defRPr>
            </a:lvl8pPr>
            <a:lvl9pPr marL="18288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GB" dirty="0">
                <a:solidFill>
                  <a:schemeClr val="accent2"/>
                </a:solidFill>
                <a:latin typeface="Arial Black" charset="0"/>
              </a:rPr>
              <a:t>5</a:t>
            </a:r>
          </a:p>
        </p:txBody>
      </p:sp>
    </p:spTree>
    <p:extLst>
      <p:ext uri="{BB962C8B-B14F-4D97-AF65-F5344CB8AC3E}">
        <p14:creationId xmlns:p14="http://schemas.microsoft.com/office/powerpoint/2010/main" val="1608589047"/>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Sample first year checklist</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11" name="Picture 10" descr="Phonics-Pupil-Checklist.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247871" y="1443282"/>
            <a:ext cx="3611505" cy="5088285"/>
          </a:xfrm>
          <a:prstGeom prst="rect">
            <a:avLst/>
          </a:prstGeom>
          <a:ln>
            <a:solidFill>
              <a:schemeClr val="accent1"/>
            </a:solidFill>
          </a:ln>
          <a:effectLst>
            <a:glow rad="101600">
              <a:schemeClr val="bg1">
                <a:alpha val="75000"/>
              </a:schemeClr>
            </a:glow>
          </a:effectLst>
        </p:spPr>
      </p:pic>
    </p:spTree>
    <p:extLst>
      <p:ext uri="{BB962C8B-B14F-4D97-AF65-F5344CB8AC3E}">
        <p14:creationId xmlns:p14="http://schemas.microsoft.com/office/powerpoint/2010/main" val="1780786806"/>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89758" y="2963539"/>
            <a:ext cx="6156145" cy="3252198"/>
          </a:xfrm>
        </p:spPr>
        <p:txBody>
          <a:bodyPr>
            <a:normAutofit/>
          </a:bodyPr>
          <a:lstStyle/>
          <a:p>
            <a:pPr marL="0" indent="0">
              <a:buNone/>
            </a:pPr>
            <a:endParaRPr lang="en-US" sz="2400" dirty="0">
              <a:solidFill>
                <a:srgbClr val="2F5597"/>
              </a:solidFill>
            </a:endParaRPr>
          </a:p>
          <a:p>
            <a:pPr>
              <a:buFont typeface="Wingdings" charset="2"/>
              <a:buChar char="ü"/>
            </a:pPr>
            <a:r>
              <a:rPr lang="en-US" sz="2400" dirty="0">
                <a:solidFill>
                  <a:srgbClr val="2F5597"/>
                </a:solidFill>
              </a:rPr>
              <a:t>Systematic approach</a:t>
            </a:r>
          </a:p>
          <a:p>
            <a:pPr>
              <a:buFont typeface="Wingdings" charset="2"/>
              <a:buChar char="ü"/>
            </a:pPr>
            <a:r>
              <a:rPr lang="en-US" sz="2400" dirty="0">
                <a:solidFill>
                  <a:srgbClr val="2F5597"/>
                </a:solidFill>
              </a:rPr>
              <a:t>Fun, multisensory teaching</a:t>
            </a:r>
          </a:p>
          <a:p>
            <a:pPr>
              <a:buFont typeface="Wingdings" charset="2"/>
              <a:buChar char="ü"/>
            </a:pPr>
            <a:r>
              <a:rPr lang="en-US" sz="2400" dirty="0">
                <a:solidFill>
                  <a:srgbClr val="2F5597"/>
                </a:solidFill>
              </a:rPr>
              <a:t>Range of age-appropriate materials</a:t>
            </a:r>
          </a:p>
          <a:p>
            <a:pPr>
              <a:buFont typeface="Wingdings" charset="2"/>
              <a:buChar char="ü"/>
            </a:pPr>
            <a:r>
              <a:rPr lang="en-US" sz="2400" dirty="0">
                <a:solidFill>
                  <a:srgbClr val="2F5597"/>
                </a:solidFill>
              </a:rPr>
              <a:t>7 years’ literacy teaching</a:t>
            </a:r>
          </a:p>
          <a:p>
            <a:pPr>
              <a:buFont typeface="Wingdings" charset="2"/>
              <a:buChar char="ü"/>
            </a:pPr>
            <a:r>
              <a:rPr lang="en-US" sz="2400" dirty="0">
                <a:solidFill>
                  <a:srgbClr val="2F5597"/>
                </a:solidFill>
              </a:rPr>
              <a:t>Enables confident, independent learning</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Leading the teaching of literacy</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dirty="0">
                <a:solidFill>
                  <a:schemeClr val="accent1">
                    <a:lumMod val="75000"/>
                  </a:schemeClr>
                </a:solidFill>
              </a:rPr>
              <a:t>Presentation</a:t>
            </a: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pic>
        <p:nvPicPr>
          <p:cNvPr id="7" name="Picture 6" descr="A picture containing food, drawing&#10;&#10;Description automatically generated">
            <a:extLst>
              <a:ext uri="{FF2B5EF4-FFF2-40B4-BE49-F238E27FC236}">
                <a16:creationId xmlns:a16="http://schemas.microsoft.com/office/drawing/2014/main" id="{68D2B0D8-5028-A348-BA12-92851EC6589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82458" y="1592748"/>
            <a:ext cx="3648481" cy="1755086"/>
          </a:xfrm>
          <a:prstGeom prst="rect">
            <a:avLst/>
          </a:prstGeom>
        </p:spPr>
      </p:pic>
    </p:spTree>
    <p:extLst>
      <p:ext uri="{BB962C8B-B14F-4D97-AF65-F5344CB8AC3E}">
        <p14:creationId xmlns:p14="http://schemas.microsoft.com/office/powerpoint/2010/main" val="919148635"/>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917"/>
            <a:ext cx="10552866" cy="1426573"/>
          </a:xfrm>
        </p:spPr>
        <p:txBody>
          <a:bodyPr>
            <a:normAutofit/>
          </a:bodyPr>
          <a:lstStyle/>
          <a:p>
            <a:pPr marL="0" indent="0" algn="ctr">
              <a:buNone/>
            </a:pPr>
            <a:r>
              <a:rPr lang="en-US" sz="2400" dirty="0">
                <a:solidFill>
                  <a:srgbClr val="2F5597"/>
                </a:solidFill>
              </a:rPr>
              <a:t>Jolly Phonics materials are available in both </a:t>
            </a:r>
            <a:r>
              <a:rPr lang="en-US" sz="2400" dirty="0" err="1">
                <a:solidFill>
                  <a:srgbClr val="2F5597"/>
                </a:solidFill>
              </a:rPr>
              <a:t>precursive</a:t>
            </a:r>
            <a:r>
              <a:rPr lang="en-US" sz="2400" dirty="0">
                <a:solidFill>
                  <a:srgbClr val="2F5597"/>
                </a:solidFill>
              </a:rPr>
              <a:t> and print letters:</a:t>
            </a:r>
          </a:p>
        </p:txBody>
      </p:sp>
      <p:sp>
        <p:nvSpPr>
          <p:cNvPr id="4" name="Rectangle 3">
            <a:extLst>
              <a:ext uri="{FF2B5EF4-FFF2-40B4-BE49-F238E27FC236}">
                <a16:creationId xmlns:a16="http://schemas.microsoft.com/office/drawing/2014/main" id="{D6B508DF-B9DC-0548-90B6-1A69A899DE80}"/>
              </a:ext>
            </a:extLst>
          </p:cNvPr>
          <p:cNvSpPr/>
          <p:nvPr/>
        </p:nvSpPr>
        <p:spPr>
          <a:xfrm>
            <a:off x="190500" y="370090"/>
            <a:ext cx="4743408"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GB" sz="2800" dirty="0"/>
              <a:t>Print or </a:t>
            </a:r>
            <a:r>
              <a:rPr lang="en-GB" sz="2800" dirty="0" err="1"/>
              <a:t>precursive</a:t>
            </a:r>
            <a:endParaRPr lang="en-US" sz="2800" dirty="0"/>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a:solidFill>
                  <a:schemeClr val="accent1">
                    <a:lumMod val="75000"/>
                  </a:schemeClr>
                </a:solidFill>
              </a:rPr>
              <a:t>Presentation</a:t>
            </a:r>
            <a:endParaRPr lang="en-US" sz="1400" dirty="0">
              <a:solidFill>
                <a:schemeClr val="accent1">
                  <a:lumMod val="75000"/>
                </a:schemeClr>
              </a:solidFill>
            </a:endParaRP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9" name="Content Placeholder 2"/>
          <p:cNvSpPr txBox="1">
            <a:spLocks/>
          </p:cNvSpPr>
          <p:nvPr/>
        </p:nvSpPr>
        <p:spPr>
          <a:xfrm>
            <a:off x="3453879" y="2549298"/>
            <a:ext cx="5233733" cy="8299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err="1">
                <a:solidFill>
                  <a:srgbClr val="2F5597"/>
                </a:solidFill>
              </a:rPr>
              <a:t>Precursive</a:t>
            </a:r>
            <a:r>
              <a:rPr lang="en-US" sz="2400" dirty="0">
                <a:solidFill>
                  <a:srgbClr val="2F5597"/>
                </a:solidFill>
              </a:rPr>
              <a:t> letters have joining tails to encourage cursive writing.</a:t>
            </a:r>
          </a:p>
        </p:txBody>
      </p:sp>
      <p:sp>
        <p:nvSpPr>
          <p:cNvPr id="13" name="Content Placeholder 2"/>
          <p:cNvSpPr txBox="1">
            <a:spLocks/>
          </p:cNvSpPr>
          <p:nvPr/>
        </p:nvSpPr>
        <p:spPr>
          <a:xfrm>
            <a:off x="5915278" y="3722688"/>
            <a:ext cx="5233733" cy="8299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solidFill>
                  <a:srgbClr val="2F5597"/>
                </a:solidFill>
              </a:rPr>
              <a:t>Print letters are standard letters, without joining tails.</a:t>
            </a:r>
          </a:p>
        </p:txBody>
      </p:sp>
      <p:pic>
        <p:nvPicPr>
          <p:cNvPr id="14" name="Picture 7" descr="C:\Documents and Settings\caren\Desktop\Darren\Illustrations\Precursive.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088180" y="2549298"/>
            <a:ext cx="2083443" cy="2057400"/>
          </a:xfrm>
          <a:prstGeom prst="rect">
            <a:avLst/>
          </a:prstGeom>
          <a:noFill/>
          <a:ln w="9525">
            <a:solidFill>
              <a:srgbClr val="000000"/>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pic>
        <p:nvPicPr>
          <p:cNvPr id="15" name="Picture 8" descr="C:\Documents and Settings\caren\Desktop\Darren\Illustrations\Print.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640704" y="3722688"/>
            <a:ext cx="2083443" cy="2056502"/>
          </a:xfrm>
          <a:prstGeom prst="rect">
            <a:avLst/>
          </a:prstGeom>
          <a:noFill/>
          <a:ln w="9525">
            <a:solidFill>
              <a:srgbClr val="000000"/>
            </a:solidFill>
            <a:miter lim="800000"/>
            <a:headEnd/>
            <a:tailEnd/>
          </a:ln>
          <a:effectLst>
            <a:glow rad="63500">
              <a:schemeClr val="bg1">
                <a:alpha val="75000"/>
              </a:schemeClr>
            </a:glo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860447648"/>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28691" y="1725844"/>
            <a:ext cx="5066320" cy="4351338"/>
          </a:xfrm>
        </p:spPr>
        <p:txBody>
          <a:bodyPr>
            <a:normAutofit lnSpcReduction="10000"/>
          </a:bodyPr>
          <a:lstStyle/>
          <a:p>
            <a:pPr marL="0" indent="0" algn="ctr">
              <a:buNone/>
            </a:pPr>
            <a:r>
              <a:rPr lang="en-US" dirty="0">
                <a:solidFill>
                  <a:srgbClr val="2F5597"/>
                </a:solidFill>
              </a:rPr>
              <a:t>Jolly Learning Ltd</a:t>
            </a:r>
          </a:p>
          <a:p>
            <a:pPr marL="0" indent="0" algn="ctr">
              <a:buNone/>
            </a:pPr>
            <a:r>
              <a:rPr lang="en-US" dirty="0" err="1">
                <a:solidFill>
                  <a:srgbClr val="2F5597"/>
                </a:solidFill>
              </a:rPr>
              <a:t>Tailours</a:t>
            </a:r>
            <a:r>
              <a:rPr lang="en-US" dirty="0">
                <a:solidFill>
                  <a:srgbClr val="2F5597"/>
                </a:solidFill>
              </a:rPr>
              <a:t> House,</a:t>
            </a:r>
          </a:p>
          <a:p>
            <a:pPr marL="0" indent="0" algn="ctr">
              <a:buNone/>
            </a:pPr>
            <a:r>
              <a:rPr lang="en-US" dirty="0">
                <a:solidFill>
                  <a:srgbClr val="2F5597"/>
                </a:solidFill>
              </a:rPr>
              <a:t>High Road,</a:t>
            </a:r>
          </a:p>
          <a:p>
            <a:pPr marL="0" indent="0" algn="ctr">
              <a:buNone/>
            </a:pPr>
            <a:r>
              <a:rPr lang="en-US" dirty="0" err="1">
                <a:solidFill>
                  <a:srgbClr val="2F5597"/>
                </a:solidFill>
              </a:rPr>
              <a:t>Chigwell</a:t>
            </a:r>
            <a:r>
              <a:rPr lang="en-US" dirty="0">
                <a:solidFill>
                  <a:srgbClr val="2F5597"/>
                </a:solidFill>
              </a:rPr>
              <a:t>,</a:t>
            </a:r>
          </a:p>
          <a:p>
            <a:pPr marL="0" indent="0" algn="ctr">
              <a:buNone/>
            </a:pPr>
            <a:r>
              <a:rPr lang="en-US" dirty="0">
                <a:solidFill>
                  <a:srgbClr val="2F5597"/>
                </a:solidFill>
              </a:rPr>
              <a:t>Essex,</a:t>
            </a:r>
          </a:p>
          <a:p>
            <a:pPr marL="0" indent="0" algn="ctr">
              <a:buNone/>
            </a:pPr>
            <a:r>
              <a:rPr lang="en-US" dirty="0">
                <a:solidFill>
                  <a:srgbClr val="2F5597"/>
                </a:solidFill>
              </a:rPr>
              <a:t>IG7 6DL</a:t>
            </a:r>
          </a:p>
          <a:p>
            <a:pPr marL="0" indent="0" algn="ctr">
              <a:buNone/>
            </a:pPr>
            <a:endParaRPr lang="en-US" dirty="0">
              <a:solidFill>
                <a:srgbClr val="2F5597"/>
              </a:solidFill>
            </a:endParaRPr>
          </a:p>
          <a:p>
            <a:pPr marL="0" indent="0" algn="ctr">
              <a:buNone/>
            </a:pPr>
            <a:r>
              <a:rPr lang="en-US" dirty="0">
                <a:solidFill>
                  <a:srgbClr val="2F5597"/>
                </a:solidFill>
              </a:rPr>
              <a:t>(T) +44 20 8501 0405</a:t>
            </a:r>
          </a:p>
          <a:p>
            <a:pPr marL="0" indent="0" algn="ctr">
              <a:buNone/>
            </a:pPr>
            <a:r>
              <a:rPr lang="en-US" dirty="0">
                <a:solidFill>
                  <a:srgbClr val="2F5597"/>
                </a:solidFill>
              </a:rPr>
              <a:t>(F) +44 20 8500 1696</a:t>
            </a:r>
          </a:p>
        </p:txBody>
      </p:sp>
      <p:sp>
        <p:nvSpPr>
          <p:cNvPr id="4" name="Rectangle 3">
            <a:extLst>
              <a:ext uri="{FF2B5EF4-FFF2-40B4-BE49-F238E27FC236}">
                <a16:creationId xmlns:a16="http://schemas.microsoft.com/office/drawing/2014/main" id="{D6B508DF-B9DC-0548-90B6-1A69A899DE80}"/>
              </a:ext>
            </a:extLst>
          </p:cNvPr>
          <p:cNvSpPr/>
          <p:nvPr/>
        </p:nvSpPr>
        <p:spPr>
          <a:xfrm>
            <a:off x="190499" y="370090"/>
            <a:ext cx="5714021" cy="900000"/>
          </a:xfrm>
          <a:prstGeom prst="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sz="2800" dirty="0"/>
              <a:t>Contact</a:t>
            </a:r>
          </a:p>
        </p:txBody>
      </p:sp>
      <p:sp>
        <p:nvSpPr>
          <p:cNvPr id="5" name="Rectangle 4">
            <a:extLst>
              <a:ext uri="{FF2B5EF4-FFF2-40B4-BE49-F238E27FC236}">
                <a16:creationId xmlns:a16="http://schemas.microsoft.com/office/drawing/2014/main" id="{663E1AC6-156C-1A44-916C-09A0F6CB084F}"/>
              </a:ext>
            </a:extLst>
          </p:cNvPr>
          <p:cNvSpPr/>
          <p:nvPr/>
        </p:nvSpPr>
        <p:spPr>
          <a:xfrm>
            <a:off x="1362698" y="6270831"/>
            <a:ext cx="2457385" cy="504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400" dirty="0">
                <a:solidFill>
                  <a:schemeClr val="accent1">
                    <a:lumMod val="75000"/>
                  </a:schemeClr>
                </a:solidFill>
              </a:rPr>
              <a:t>Jolly Phonics</a:t>
            </a:r>
          </a:p>
          <a:p>
            <a:pPr algn="ctr"/>
            <a:r>
              <a:rPr lang="en-US" sz="1400" dirty="0">
                <a:solidFill>
                  <a:schemeClr val="accent1">
                    <a:lumMod val="75000"/>
                  </a:schemeClr>
                </a:solidFill>
              </a:rPr>
              <a:t>Presentation</a:t>
            </a:r>
          </a:p>
        </p:txBody>
      </p:sp>
      <p:sp>
        <p:nvSpPr>
          <p:cNvPr id="6" name="Oval 5">
            <a:extLst>
              <a:ext uri="{FF2B5EF4-FFF2-40B4-BE49-F238E27FC236}">
                <a16:creationId xmlns:a16="http://schemas.microsoft.com/office/drawing/2014/main" id="{35310E5E-0538-E744-A842-92D602E3CE89}"/>
              </a:ext>
            </a:extLst>
          </p:cNvPr>
          <p:cNvSpPr/>
          <p:nvPr/>
        </p:nvSpPr>
        <p:spPr>
          <a:xfrm>
            <a:off x="54867" y="5542961"/>
            <a:ext cx="1307831" cy="1246024"/>
          </a:xfrm>
          <a:prstGeom prst="ellipse">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1200" dirty="0"/>
              <a:t>Raising Standards for All</a:t>
            </a:r>
          </a:p>
        </p:txBody>
      </p:sp>
      <p:sp>
        <p:nvSpPr>
          <p:cNvPr id="7" name="Content Placeholder 2"/>
          <p:cNvSpPr txBox="1">
            <a:spLocks/>
          </p:cNvSpPr>
          <p:nvPr/>
        </p:nvSpPr>
        <p:spPr>
          <a:xfrm>
            <a:off x="5998019" y="1725844"/>
            <a:ext cx="506632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dirty="0">
                <a:solidFill>
                  <a:srgbClr val="2F5597"/>
                </a:solidFill>
              </a:rPr>
              <a:t>(E) </a:t>
            </a:r>
            <a:r>
              <a:rPr lang="en-US" dirty="0">
                <a:solidFill>
                  <a:srgbClr val="2F5597"/>
                </a:solidFill>
                <a:hlinkClick r:id="rId2"/>
              </a:rPr>
              <a:t>info@jollylearning.co.uk</a:t>
            </a:r>
            <a:endParaRPr lang="en-US" dirty="0">
              <a:solidFill>
                <a:srgbClr val="2F5597"/>
              </a:solidFill>
            </a:endParaRPr>
          </a:p>
          <a:p>
            <a:pPr marL="0" indent="0" algn="ctr">
              <a:buFont typeface="Arial" panose="020B0604020202020204" pitchFamily="34" charset="0"/>
              <a:buNone/>
            </a:pPr>
            <a:r>
              <a:rPr lang="en-US" dirty="0">
                <a:solidFill>
                  <a:srgbClr val="2F5597"/>
                </a:solidFill>
              </a:rPr>
              <a:t>(W) </a:t>
            </a:r>
            <a:r>
              <a:rPr lang="en-US" dirty="0">
                <a:solidFill>
                  <a:srgbClr val="2F5597"/>
                </a:solidFill>
                <a:hlinkClick r:id="rId3"/>
              </a:rPr>
              <a:t>www.jollylearning.co.uk</a:t>
            </a:r>
            <a:endParaRPr lang="en-US" dirty="0">
              <a:solidFill>
                <a:srgbClr val="2F5597"/>
              </a:solidFill>
            </a:endParaRPr>
          </a:p>
          <a:p>
            <a:pPr marL="0" indent="0" algn="ctr">
              <a:buFont typeface="Arial" panose="020B0604020202020204" pitchFamily="34" charset="0"/>
              <a:buNone/>
            </a:pPr>
            <a:endParaRPr lang="en-US" dirty="0">
              <a:solidFill>
                <a:srgbClr val="2F5597"/>
              </a:solidFill>
            </a:endParaRPr>
          </a:p>
          <a:p>
            <a:pPr marL="0" indent="0" algn="ctr">
              <a:buFont typeface="Arial" panose="020B0604020202020204" pitchFamily="34" charset="0"/>
              <a:buNone/>
            </a:pPr>
            <a:r>
              <a:rPr lang="en-US" dirty="0">
                <a:solidFill>
                  <a:srgbClr val="2F5597"/>
                </a:solidFill>
              </a:rPr>
              <a:t>Social Media:</a:t>
            </a:r>
          </a:p>
          <a:p>
            <a:pPr marL="0" indent="0" algn="ctr">
              <a:buFont typeface="Arial" panose="020B0604020202020204" pitchFamily="34" charset="0"/>
              <a:buNone/>
            </a:pPr>
            <a:r>
              <a:rPr lang="en-US" dirty="0">
                <a:solidFill>
                  <a:srgbClr val="2F5597"/>
                </a:solidFill>
              </a:rPr>
              <a:t>@Jolly Learning</a:t>
            </a:r>
          </a:p>
        </p:txBody>
      </p:sp>
      <p:grpSp>
        <p:nvGrpSpPr>
          <p:cNvPr id="12" name="Group 11"/>
          <p:cNvGrpSpPr/>
          <p:nvPr/>
        </p:nvGrpSpPr>
        <p:grpSpPr>
          <a:xfrm>
            <a:off x="7189027" y="4311740"/>
            <a:ext cx="2841862" cy="741560"/>
            <a:chOff x="7099147" y="4376115"/>
            <a:chExt cx="2841862" cy="741560"/>
          </a:xfrm>
        </p:grpSpPr>
        <p:pic>
          <p:nvPicPr>
            <p:cNvPr id="8" name="Picture 7" descr="Facebook Logo CMYK.psd"/>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99147" y="4376115"/>
              <a:ext cx="741560" cy="741560"/>
            </a:xfrm>
            <a:prstGeom prst="rect">
              <a:avLst/>
            </a:prstGeom>
          </p:spPr>
        </p:pic>
        <p:pic>
          <p:nvPicPr>
            <p:cNvPr id="9" name="Picture 8" descr="Instagram Logo CMYK.psd"/>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09958" y="4431420"/>
              <a:ext cx="630950" cy="630950"/>
            </a:xfrm>
            <a:prstGeom prst="rect">
              <a:avLst/>
            </a:prstGeom>
          </p:spPr>
        </p:pic>
        <p:pic>
          <p:nvPicPr>
            <p:cNvPr id="10" name="Picture 9" descr="Twitter-logo-2021.psd"/>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909857" y="4431420"/>
              <a:ext cx="630951" cy="630951"/>
            </a:xfrm>
            <a:prstGeom prst="rect">
              <a:avLst/>
            </a:prstGeom>
          </p:spPr>
        </p:pic>
        <p:pic>
          <p:nvPicPr>
            <p:cNvPr id="11" name="Picture 10" descr="YouTube Logo CMYK.psd"/>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310058" y="4431420"/>
              <a:ext cx="630951" cy="630951"/>
            </a:xfrm>
            <a:prstGeom prst="rect">
              <a:avLst/>
            </a:prstGeom>
          </p:spPr>
        </p:pic>
      </p:grpSp>
    </p:spTree>
    <p:extLst>
      <p:ext uri="{BB962C8B-B14F-4D97-AF65-F5344CB8AC3E}">
        <p14:creationId xmlns:p14="http://schemas.microsoft.com/office/powerpoint/2010/main" val="2738741002"/>
      </p:ext>
    </p:extLst>
  </p:cSld>
  <p:clrMapOvr>
    <a:masterClrMapping/>
  </p:clrMapOvr>
  <mc:AlternateContent xmlns:mc="http://schemas.openxmlformats.org/markup-compatibility/2006" xmlns:p14="http://schemas.microsoft.com/office/powerpoint/2010/main">
    <mc:Choice Requires="p14">
      <p:transition spd="slow" p14:dur="900">
        <p:pull/>
      </p:transition>
    </mc:Choice>
    <mc:Fallback xmlns="">
      <p:transition xmlns:p14="http://schemas.microsoft.com/office/powerpoint/2010/main" spd="slow">
        <p:pull/>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13230</TotalTime>
  <Words>7454</Words>
  <Application>Microsoft Macintosh PowerPoint</Application>
  <PresentationFormat>Widescreen</PresentationFormat>
  <Paragraphs>643</Paragraphs>
  <Slides>35</Slides>
  <Notes>34</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35</vt:i4>
      </vt:variant>
    </vt:vector>
  </HeadingPairs>
  <TitlesOfParts>
    <vt:vector size="46" baseType="lpstr">
      <vt:lpstr>ＭＳ Ｐゴシック</vt:lpstr>
      <vt:lpstr>Arial</vt:lpstr>
      <vt:lpstr>Arial Black</vt:lpstr>
      <vt:lpstr>Calibri</vt:lpstr>
      <vt:lpstr>Calibri Light</vt:lpstr>
      <vt:lpstr>Engravers MT</vt:lpstr>
      <vt:lpstr>Helvetica</vt:lpstr>
      <vt:lpstr>Sassoon Infant</vt:lpstr>
      <vt:lpstr>SassoonPrimaryInfant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Suzy Medeiros</dc:creator>
  <cp:lastModifiedBy>Rosaleen McGuinness</cp:lastModifiedBy>
  <cp:revision>167</cp:revision>
  <cp:lastPrinted>2020-03-08T22:30:35Z</cp:lastPrinted>
  <dcterms:created xsi:type="dcterms:W3CDTF">2020-03-08T14:19:51Z</dcterms:created>
  <dcterms:modified xsi:type="dcterms:W3CDTF">2024-09-02T18:26:35Z</dcterms:modified>
</cp:coreProperties>
</file>