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2"/>
  </p:handoutMasterIdLst>
  <p:sldIdLst>
    <p:sldId id="256" r:id="rId2"/>
    <p:sldId id="257" r:id="rId3"/>
    <p:sldId id="275" r:id="rId4"/>
    <p:sldId id="260" r:id="rId5"/>
    <p:sldId id="263" r:id="rId6"/>
    <p:sldId id="261" r:id="rId7"/>
    <p:sldId id="268" r:id="rId8"/>
    <p:sldId id="273" r:id="rId9"/>
    <p:sldId id="274" r:id="rId10"/>
    <p:sldId id="259" r:id="rId1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87" autoAdjust="0"/>
    <p:restoredTop sz="94660"/>
  </p:normalViewPr>
  <p:slideViewPr>
    <p:cSldViewPr>
      <p:cViewPr varScale="1">
        <p:scale>
          <a:sx n="83" d="100"/>
          <a:sy n="83" d="100"/>
        </p:scale>
        <p:origin x="1459"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142BC34E-4251-4571-9BCC-2F7E109C002B}" type="datetimeFigureOut">
              <a:rPr lang="en-US" smtClean="0"/>
              <a:t>7/3/2020</a:t>
            </a:fld>
            <a:endParaRPr lang="en-US"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DDF3CDEB-C042-4DD7-B77E-2977902135C2}" type="slidenum">
              <a:rPr lang="en-US" smtClean="0"/>
              <a:t>‹#›</a:t>
            </a:fld>
            <a:endParaRPr lang="en-US" dirty="0"/>
          </a:p>
        </p:txBody>
      </p:sp>
    </p:spTree>
    <p:extLst>
      <p:ext uri="{BB962C8B-B14F-4D97-AF65-F5344CB8AC3E}">
        <p14:creationId xmlns:p14="http://schemas.microsoft.com/office/powerpoint/2010/main" val="75438911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308550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4155750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2513185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2529165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1185652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3710232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3686699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755844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3524951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1401461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57331D-6218-4AD2-A861-CEF17AFA596F}" type="datetimeFigureOut">
              <a:rPr lang="en-US" smtClean="0"/>
              <a:t>7/3/2020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BB19676-82BE-42A7-B909-BCE5477E4F90}" type="slidenum">
              <a:rPr lang="en-US" smtClean="0"/>
              <a:t>‹#›</a:t>
            </a:fld>
            <a:endParaRPr lang="en-US" dirty="0"/>
          </a:p>
        </p:txBody>
      </p:sp>
    </p:spTree>
    <p:extLst>
      <p:ext uri="{BB962C8B-B14F-4D97-AF65-F5344CB8AC3E}">
        <p14:creationId xmlns:p14="http://schemas.microsoft.com/office/powerpoint/2010/main" val="62910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57331D-6218-4AD2-A861-CEF17AFA596F}" type="datetimeFigureOut">
              <a:rPr lang="en-US" smtClean="0"/>
              <a:t>7/3/2020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B19676-82BE-42A7-B909-BCE5477E4F90}" type="slidenum">
              <a:rPr lang="en-US" smtClean="0"/>
              <a:t>‹#›</a:t>
            </a:fld>
            <a:endParaRPr lang="en-US" dirty="0"/>
          </a:p>
        </p:txBody>
      </p:sp>
    </p:spTree>
    <p:extLst>
      <p:ext uri="{BB962C8B-B14F-4D97-AF65-F5344CB8AC3E}">
        <p14:creationId xmlns:p14="http://schemas.microsoft.com/office/powerpoint/2010/main" val="2568573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ae/url?sa=i&amp;rct=j&amp;q=&amp;esrc=s&amp;frm=1&amp;source=images&amp;cd=&amp;cad=rja&amp;docid=jSIcNj89sDkfEM&amp;tbnid=btxhwd8Ej55ehM:&amp;ved=0CAUQjRw&amp;url=http://www.telegraph.co.uk/culture/culturepicturegalleries/9010454/Quentin-Blake-Picture-Gallery.html?image=6&amp;ei=WslOUem4FoTYigf84IH4Cg&amp;bvm=bv.44158598,d.bmk&amp;psig=AFQjCNHF9j63lUC48CiyLm1p_jexYSe9aA&amp;ust=1364204101069563"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www.google.ae/url?sa=i&amp;rct=j&amp;q=&amp;esrc=s&amp;frm=1&amp;source=images&amp;cd=&amp;cad=rja&amp;docid=yKh7tTK7QD3AmM&amp;tbnid=m62FGb-fiaQpjM:&amp;ved=0CAUQjRw&amp;url=http://thinkingoutloud.wikispaces.com/Roald+Dahl&amp;ei=dM1OUY_WM-PliAfjnoCYDw&amp;bvm=bv.44158598,d.bmk&amp;psig=AFQjCNGlSf17RVg97KYEygfKQggjccxCPA&amp;ust=136420517434697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google.ae/url?sa=i&amp;rct=j&amp;q=&amp;esrc=s&amp;frm=1&amp;source=images&amp;cd=&amp;cad=rja&amp;docid=vNPURGYMu6K0OM&amp;tbnid=oLmadBM4-7_TSM:&amp;ved=0CAUQjRw&amp;url=http://soundcloud.com/penguin-books/roald-dahl-the-twits-audiobook&amp;ei=0chOUZyON4XuiAedi4H4AQ&amp;bvm=bv.44158598,d.bmk&amp;psig=AFQjCNHF9j63lUC48CiyLm1p_jexYSe9aA&amp;ust=1364204101069563"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hyperlink" Target="http://www.google.co.uk/url?sa=i&amp;rct=j&amp;q=The+Twits+frog&amp;source=images&amp;cd=&amp;cad=rja&amp;docid=aBT-7f65PQxUTM&amp;tbnid=-ArP99XcKknJaM:&amp;ved=0CAUQjRw&amp;url=http://www.frogsonice.com/froggy/animated.shtml&amp;ei=cNpPUci_KcmUiQfx6gE&amp;bvm=bv.44158598,d.bmk&amp;psig=AFQjCNHZUlO7oyiZBrORFnGX2eOhFgmJdA&amp;ust=136427415082792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o.uk/url?sa=i&amp;rct=j&amp;q=worm+spaghetti+recipe&amp;source=images&amp;cd=&amp;cad=rja&amp;docid=CdeAQ7dOvo2BVM&amp;tbnid=KKmn4uJpgCjsCM:&amp;ved=0CAUQjRw&amp;url=http://octoberlicious.blogspot.com/2009/09/worms-with-oozing-eyeballs.html&amp;ei=rhxQUZuwONCRiQeN7YHoBA&amp;bvm=bv.44158598,d.bmk&amp;psig=AFQjCNEqmsw1_-5OqFxYCE4p9SnEKV2SJg&amp;ust=1364291105418138" TargetMode="External"/><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www.google.co.uk/url?sa=i&amp;rct=j&amp;q=worm+spaghetti+recipe&amp;source=images&amp;cd=&amp;cad=rja&amp;docid=Bscy9D8GGJYSoM&amp;tbnid=8BcQmun-dah92M:&amp;ved=0CAUQjRw&amp;url=http://hoken.sakura.tv/cacheqhm/worm-pasta&amp;ei=zRxQUbeHAtCRiQeN7YHoBA&amp;bvm=bv.44158598,d.bmk&amp;psig=AFQjCNEqmsw1_-5OqFxYCE4p9SnEKV2SJg&amp;ust=1364291105418138" TargetMode="Externa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ae/url?sa=i&amp;rct=j&amp;q=&amp;esrc=s&amp;frm=1&amp;source=images&amp;cd=&amp;cad=rja&amp;docid=e4xiYcrmrwt9AM&amp;tbnid=zKzjQ8eNsRFYcM:&amp;ved=0CAUQjRw&amp;url=http://andydaly.wordpress.com/2011/04/17/the-twits/&amp;ei=GdFOUf-2D4S0iQfi4oHgDA&amp;bvm=bv.44158598,d.bmk&amp;psig=AFQjCNEWoYmADlFSjhMV0jELaOJcT4mbfA&amp;ust=1364206226744160" TargetMode="Externa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hyperlink" Target="http://www.google.co.uk/url?sa=i&amp;rct=j&amp;q=evil+scale&amp;source=images&amp;cd=&amp;cad=rja&amp;docid=mXb-X4TSAs_gNM&amp;tbnid=RKHUCxCG9-d2yM:&amp;ved=0CAUQjRw&amp;url=http://kwikblog.kwikmed.com/2013/01/25/the-scale-is-evil-getting-off-the-scale-to-measure-success/&amp;ei=6B5QUbz1EZCQiQfr-IH4Dw&amp;bvm=bv.44158598,d.bmk&amp;psig=AFQjCNEsuI1ffLJ38-SUS6PsapibaselFA&amp;ust=1364291599032279"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ae/url?sa=i&amp;rct=j&amp;q=&amp;esrc=s&amp;frm=1&amp;source=images&amp;cd=&amp;cad=rja&amp;docid=y04uh1LmLkmYZM&amp;tbnid=0uGSTOtDiB8i8M:&amp;ved=0CAUQjRw&amp;url=http://www.picture.gb.com/html/proddetail.php?prod=blake_quentin_fifty_coloured_balloons&amp;cat=88&amp;ei=DcBSUZD_G8qiigfRwYHYDQ&amp;bvm=bv.44342787,d.bmk&amp;psig=AFQjCNHk1L8tsarbAKCY35az7FPOC-JhlA&amp;ust=1364464008765057"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ae/url?sa=i&amp;rct=j&amp;q=&amp;esrc=s&amp;frm=1&amp;source=images&amp;cd=&amp;cad=rja&amp;docid=tN1XWUSp8ERWaM&amp;tbnid=7a12nAcBOwGmMM:&amp;ved=0CAUQjRw&amp;url=http://www.petersnbs.com/our--collage.html&amp;ei=pLZTUfH5KIrRlAWMvYHgCg&amp;bvm=bv.44342787,d.bmk&amp;psig=AFQjCNGiYH5XiRazndd7I5_SiA6JwDkzOg&amp;ust=1364527104853398" TargetMode="Externa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www.google.ae/url?sa=i&amp;rct=j&amp;q=&amp;esrc=s&amp;frm=1&amp;source=images&amp;cd=&amp;cad=rja&amp;docid=X10ErF2zR85AjM&amp;tbnid=-XSfgFJumwaunM:&amp;ved=0CAUQjRw&amp;url=http://www.donardnationalschool.com/art.htm&amp;ei=Q7dTUZPJCIWKkwWm3ICQCg&amp;bvm=bv.44342787,d.bmk&amp;psig=AFQjCNGiYH5XiRazndd7I5_SiA6JwDkzOg&amp;ust=1364527104853398"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hyperlink" Target="http://www.google.ae/url?sa=i&amp;rct=j&amp;q=&amp;esrc=s&amp;frm=1&amp;source=images&amp;cd=&amp;cad=rja&amp;docid=wKkQp9YVtDazLM&amp;tbnid=IrqKXJWM6DjUUM:&amp;ved=0CAUQjRw&amp;url=http://www.scottishcultureonline.com/events/around-the-world-in-song-with-wendy-carle-taylor/&amp;ei=xbtTUfmQF4jGkQX6_oDQBA&amp;bvm=bv.44342787,d.bmk&amp;psig=AFQjCNHJrDTgPUsHjdVV8FjPnpRU9U5S0Q&amp;ust=1364528450332628"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www.google.ae/url?sa=i&amp;rct=j&amp;q=&amp;esrc=s&amp;frm=1&amp;source=images&amp;cd=&amp;cad=rja&amp;docid=UBCU1ylUh9xrTM&amp;tbnid=BpF-A5TRuipXaM:&amp;ved=0CAUQjRw&amp;url=http://09tristanb.edublogs.org/about-2/roald-dahl/&amp;ei=acpOUYbyD8qXiAfxkYCYDg&amp;bvm=bv.44158598,d.bmk&amp;psig=AFQjCNHF9j63lUC48CiyLm1p_jexYSe9aA&amp;ust=1364204101069563" TargetMode="External"/><Relationship Id="rId13"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19.jpeg"/><Relationship Id="rId12" Type="http://schemas.openxmlformats.org/officeDocument/2006/relationships/hyperlink" Target="http://www.google.ae/url?sa=i&amp;rct=j&amp;q=&amp;esrc=s&amp;frm=1&amp;source=images&amp;cd=&amp;cad=rja&amp;docid=Wu_oU70tJscoVM&amp;tbnid=ApmOLZ7oJaM2_M:&amp;ved=0CAUQjRw&amp;url=http://www.waterstones.com/waterstonesweb/products/david+wood/roald+dahl/the+twits3a+play/3434170/&amp;ei=Q81OUc3WDaiTiAetoIHICg&amp;bvm=bv.44158598,d.bmk&amp;psig=AFQjCNGlSf17RVg97KYEygfKQggjccxCPA&amp;ust=1364205174346974" TargetMode="External"/><Relationship Id="rId2" Type="http://schemas.openxmlformats.org/officeDocument/2006/relationships/hyperlink" Target="http://www.google.ae/url?sa=i&amp;rct=j&amp;q=&amp;esrc=s&amp;frm=1&amp;source=images&amp;cd=&amp;cad=rja&amp;docid=zo4lcIwKcssUPM&amp;tbnid=gN6XblbjUmsSOM:&amp;ved=0CAUQjRw&amp;url=http://cac.edublogs.org/2013/01/15/70/&amp;ei=DcpOUYXoK8ejigfEqYDwCQ&amp;bvm=bv.44158598,d.bmk&amp;psig=AFQjCNHF9j63lUC48CiyLm1p_jexYSe9aA&amp;ust=1364204101069563" TargetMode="External"/><Relationship Id="rId1" Type="http://schemas.openxmlformats.org/officeDocument/2006/relationships/slideLayout" Target="../slideLayouts/slideLayout2.xml"/><Relationship Id="rId6" Type="http://schemas.openxmlformats.org/officeDocument/2006/relationships/hyperlink" Target="http://www.google.ae/url?sa=i&amp;rct=j&amp;q=&amp;esrc=s&amp;frm=1&amp;source=images&amp;cd=&amp;cad=rja&amp;docid=DUhrqAYlqVHIlM&amp;tbnid=7hE3D1W6VGDZxM:&amp;ved=0CAUQjRw&amp;url=http://en.wikipedia.org/wiki/The_Twits&amp;ei=TspOUcKnK86ViAen14HQCg&amp;bvm=bv.44158598,d.bmk&amp;psig=AFQjCNHF9j63lUC48CiyLm1p_jexYSe9aA&amp;ust=1364204101069563" TargetMode="External"/><Relationship Id="rId11" Type="http://schemas.openxmlformats.org/officeDocument/2006/relationships/image" Target="../media/image21.jpeg"/><Relationship Id="rId5" Type="http://schemas.openxmlformats.org/officeDocument/2006/relationships/image" Target="../media/image18.gif"/><Relationship Id="rId10" Type="http://schemas.openxmlformats.org/officeDocument/2006/relationships/hyperlink" Target="http://www.google.ae/url?sa=i&amp;rct=j&amp;q=&amp;esrc=s&amp;frm=1&amp;source=images&amp;cd=&amp;cad=rja&amp;docid=rBXvgkfG-Of9tM&amp;tbnid=S5ts5v4OgiVaVM:&amp;ved=0CAUQjRw&amp;url=http://www.englishexercises.org/makeagame/viewgame.asp?id=1064&amp;ei=mspOUbHCOIiiiAfMmYGwCQ&amp;bvm=bv.44158598,d.bmk&amp;psig=AFQjCNHF9j63lUC48CiyLm1p_jexYSe9aA&amp;ust=1364204101069563" TargetMode="External"/><Relationship Id="rId4" Type="http://schemas.openxmlformats.org/officeDocument/2006/relationships/hyperlink" Target="http://www.google.ae/url?sa=i&amp;rct=j&amp;q=&amp;esrc=s&amp;frm=1&amp;source=images&amp;cd=&amp;cad=rja&amp;docid=9YPoG6mQqt0f1M&amp;tbnid=-XwBzzCWFr_fmM:&amp;ved=0CAUQjRw&amp;url=http://yasminclayson.wordpress.com/2013/03/08/206/&amp;ei=MMpOUZmOAeXUigfCn4HwCg&amp;bvm=bv.44158598,d.bmk&amp;psig=AFQjCNHF9j63lUC48CiyLm1p_jexYSe9aA&amp;ust=1364204101069563" TargetMode="External"/><Relationship Id="rId9"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noAutofit/>
          </a:bodyPr>
          <a:lstStyle/>
          <a:p>
            <a:r>
              <a:rPr lang="en-US" sz="9600" dirty="0" smtClean="0">
                <a:latin typeface="Freestyle Script" pitchFamily="66" charset="0"/>
              </a:rPr>
              <a:t>The Twits</a:t>
            </a:r>
            <a:endParaRPr lang="en-US" sz="9600" dirty="0">
              <a:latin typeface="Freestyle Script" pitchFamily="66" charset="0"/>
            </a:endParaRPr>
          </a:p>
        </p:txBody>
      </p:sp>
      <p:pic>
        <p:nvPicPr>
          <p:cNvPr id="2050" name="Picture 2" descr="http://i.telegraph.co.uk/multimedia/archive/02107/quentinblake15_2107428i.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0538" y="1981200"/>
            <a:ext cx="5905500" cy="36957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http://thinkingoutloud.wikispaces.com/file/view/world_of_dahl.jpg/130817065/world_of_dahl.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381000"/>
            <a:ext cx="1646237" cy="1499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7448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58962"/>
          </a:xfrm>
        </p:spPr>
        <p:txBody>
          <a:bodyPr>
            <a:normAutofit/>
          </a:bodyPr>
          <a:lstStyle/>
          <a:p>
            <a:r>
              <a:rPr lang="en-US" dirty="0" smtClean="0">
                <a:latin typeface="Freestyle Script" pitchFamily="66" charset="0"/>
              </a:rPr>
              <a:t>Session 1</a:t>
            </a:r>
            <a:br>
              <a:rPr lang="en-US" dirty="0" smtClean="0">
                <a:latin typeface="Freestyle Script" pitchFamily="66" charset="0"/>
              </a:rPr>
            </a:br>
            <a:r>
              <a:rPr lang="en-US" dirty="0" smtClean="0">
                <a:latin typeface="Freestyle Script" pitchFamily="66" charset="0"/>
              </a:rPr>
              <a:t>Predict what will happen in the story</a:t>
            </a:r>
            <a:endParaRPr lang="en-US" dirty="0">
              <a:latin typeface="Freestyle Script" pitchFamily="66" charset="0"/>
            </a:endParaRPr>
          </a:p>
        </p:txBody>
      </p:sp>
      <p:pic>
        <p:nvPicPr>
          <p:cNvPr id="1026" name="Picture 2" descr="https://encrypted-tbn2.gstatic.com/images?q=tbn:ANd9GcQFMvKw_ZFln-WjCXJ0h6Crnnis7BzWXoiRFqhOap-cV2lI1yY9j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904999"/>
            <a:ext cx="3886200" cy="3857625"/>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2 4"/>
          <p:cNvSpPr/>
          <p:nvPr/>
        </p:nvSpPr>
        <p:spPr>
          <a:xfrm>
            <a:off x="179363" y="3253154"/>
            <a:ext cx="5486400" cy="358140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017563" y="4472354"/>
            <a:ext cx="3352800" cy="1384995"/>
          </a:xfrm>
          <a:prstGeom prst="rect">
            <a:avLst/>
          </a:prstGeom>
          <a:noFill/>
        </p:spPr>
        <p:txBody>
          <a:bodyPr wrap="square" rtlCol="0">
            <a:spAutoFit/>
          </a:bodyPr>
          <a:lstStyle/>
          <a:p>
            <a:pPr algn="ctr"/>
            <a:r>
              <a:rPr lang="en-US" sz="2800" dirty="0" smtClean="0">
                <a:latin typeface="Freestyle Script" pitchFamily="66" charset="0"/>
              </a:rPr>
              <a:t> predict       evidence      why     because     characters     settings       events</a:t>
            </a:r>
            <a:endParaRPr lang="en-US" sz="2800" dirty="0">
              <a:latin typeface="Freestyle Script" pitchFamily="66" charset="0"/>
            </a:endParaRPr>
          </a:p>
        </p:txBody>
      </p:sp>
      <p:sp>
        <p:nvSpPr>
          <p:cNvPr id="3" name="TextBox 2"/>
          <p:cNvSpPr txBox="1"/>
          <p:nvPr/>
        </p:nvSpPr>
        <p:spPr>
          <a:xfrm>
            <a:off x="199292" y="1904999"/>
            <a:ext cx="4495800" cy="1200329"/>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Write a prediction of what you think will happen in the story. Only use the front cover to help you. Try and give reasons for your predictions, for example, ‘I predict that there will be two old people who enjoy gymnastics because on the front cover there is a man and a woman with some grey in their hair, doing handstands!</a:t>
            </a:r>
            <a:endParaRPr lang="en-US" sz="1200" dirty="0">
              <a:latin typeface="Comic Sans MS" pitchFamily="66" charset="0"/>
            </a:endParaRPr>
          </a:p>
        </p:txBody>
      </p:sp>
    </p:spTree>
    <p:extLst>
      <p:ext uri="{BB962C8B-B14F-4D97-AF65-F5344CB8AC3E}">
        <p14:creationId xmlns:p14="http://schemas.microsoft.com/office/powerpoint/2010/main" val="37719470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lstStyle/>
          <a:p>
            <a:r>
              <a:rPr lang="en-GB" dirty="0" smtClean="0">
                <a:latin typeface="Freestyle Script" panose="030804020302050B0404" pitchFamily="66" charset="0"/>
              </a:rPr>
              <a:t>Session 2</a:t>
            </a:r>
            <a:br>
              <a:rPr lang="en-GB" dirty="0" smtClean="0">
                <a:latin typeface="Freestyle Script" panose="030804020302050B0404" pitchFamily="66" charset="0"/>
              </a:rPr>
            </a:br>
            <a:r>
              <a:rPr lang="en-GB" dirty="0" smtClean="0">
                <a:latin typeface="Freestyle Script" panose="030804020302050B0404" pitchFamily="66" charset="0"/>
              </a:rPr>
              <a:t>Can you describe Mr. Twit?</a:t>
            </a:r>
            <a:endParaRPr lang="en-GB" dirty="0">
              <a:latin typeface="Freestyle Script" panose="030804020302050B0404" pitchFamily="66" charset="0"/>
            </a:endParaRPr>
          </a:p>
        </p:txBody>
      </p:sp>
      <p:pic>
        <p:nvPicPr>
          <p:cNvPr id="4" name="Picture 3"/>
          <p:cNvPicPr>
            <a:picLocks noChangeAspect="1"/>
          </p:cNvPicPr>
          <p:nvPr/>
        </p:nvPicPr>
        <p:blipFill>
          <a:blip r:embed="rId2"/>
          <a:stretch>
            <a:fillRect/>
          </a:stretch>
        </p:blipFill>
        <p:spPr>
          <a:xfrm>
            <a:off x="1981200" y="2286000"/>
            <a:ext cx="2399400" cy="3943634"/>
          </a:xfrm>
          <a:prstGeom prst="rect">
            <a:avLst/>
          </a:prstGeom>
        </p:spPr>
      </p:pic>
      <p:sp>
        <p:nvSpPr>
          <p:cNvPr id="3" name="Rectangle 2"/>
          <p:cNvSpPr/>
          <p:nvPr/>
        </p:nvSpPr>
        <p:spPr>
          <a:xfrm>
            <a:off x="5181600" y="2299855"/>
            <a:ext cx="4572000" cy="1785104"/>
          </a:xfrm>
          <a:prstGeom prst="rect">
            <a:avLst/>
          </a:prstGeom>
        </p:spPr>
        <p:txBody>
          <a:bodyPr>
            <a:spAutoFit/>
          </a:bodyPr>
          <a:lstStyle/>
          <a:p>
            <a:endParaRPr lang="en-GB" sz="2000" dirty="0" smtClean="0">
              <a:solidFill>
                <a:srgbClr val="000000"/>
              </a:solidFill>
              <a:latin typeface="Sassoon Longman Infant"/>
            </a:endParaRPr>
          </a:p>
          <a:p>
            <a:r>
              <a:rPr lang="en-GB" dirty="0" smtClean="0">
                <a:solidFill>
                  <a:srgbClr val="000000"/>
                </a:solidFill>
                <a:latin typeface="Sassoon Longman Infant"/>
              </a:rPr>
              <a:t>mean                 ugly </a:t>
            </a:r>
            <a:endParaRPr lang="en-GB" dirty="0">
              <a:solidFill>
                <a:srgbClr val="000000"/>
              </a:solidFill>
              <a:latin typeface="Sassoon Longman Infant"/>
            </a:endParaRPr>
          </a:p>
          <a:p>
            <a:r>
              <a:rPr lang="en-GB" dirty="0" smtClean="0">
                <a:solidFill>
                  <a:srgbClr val="000000"/>
                </a:solidFill>
                <a:latin typeface="Sassoon Longman Infant"/>
              </a:rPr>
              <a:t>          dirty                                cruel </a:t>
            </a:r>
            <a:endParaRPr lang="en-GB" dirty="0">
              <a:solidFill>
                <a:srgbClr val="000000"/>
              </a:solidFill>
              <a:latin typeface="Sassoon Longman Infant"/>
            </a:endParaRPr>
          </a:p>
          <a:p>
            <a:r>
              <a:rPr lang="en-GB" dirty="0" smtClean="0">
                <a:solidFill>
                  <a:srgbClr val="000000"/>
                </a:solidFill>
                <a:latin typeface="Sassoon Longman Infant"/>
              </a:rPr>
              <a:t>             horrible           </a:t>
            </a:r>
            <a:r>
              <a:rPr lang="en-GB" dirty="0">
                <a:solidFill>
                  <a:srgbClr val="000000"/>
                </a:solidFill>
                <a:latin typeface="Sassoon Longman Infant"/>
              </a:rPr>
              <a:t>mucky </a:t>
            </a:r>
          </a:p>
          <a:p>
            <a:r>
              <a:rPr lang="en-GB" dirty="0">
                <a:solidFill>
                  <a:srgbClr val="000000"/>
                </a:solidFill>
                <a:latin typeface="Sassoon Longman Infant"/>
              </a:rPr>
              <a:t>unkind </a:t>
            </a:r>
            <a:r>
              <a:rPr lang="en-GB" dirty="0" smtClean="0">
                <a:solidFill>
                  <a:srgbClr val="000000"/>
                </a:solidFill>
                <a:latin typeface="Sassoon Longman Infant"/>
              </a:rPr>
              <a:t>                bad </a:t>
            </a:r>
            <a:endParaRPr lang="en-GB" dirty="0">
              <a:solidFill>
                <a:srgbClr val="000000"/>
              </a:solidFill>
              <a:latin typeface="Sassoon Longman Infant"/>
            </a:endParaRPr>
          </a:p>
          <a:p>
            <a:r>
              <a:rPr lang="en-GB" dirty="0" smtClean="0">
                <a:solidFill>
                  <a:srgbClr val="000000"/>
                </a:solidFill>
                <a:latin typeface="Sassoon Longman Infant"/>
              </a:rPr>
              <a:t>              evil                   messy </a:t>
            </a:r>
            <a:endParaRPr lang="en-GB" dirty="0"/>
          </a:p>
        </p:txBody>
      </p:sp>
    </p:spTree>
    <p:extLst>
      <p:ext uri="{BB962C8B-B14F-4D97-AF65-F5344CB8AC3E}">
        <p14:creationId xmlns:p14="http://schemas.microsoft.com/office/powerpoint/2010/main" val="20524388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Freestyle Script" pitchFamily="66" charset="0"/>
              </a:rPr>
              <a:t>Session 3</a:t>
            </a:r>
            <a:br>
              <a:rPr lang="en-US" dirty="0" smtClean="0">
                <a:latin typeface="Freestyle Script" pitchFamily="66" charset="0"/>
              </a:rPr>
            </a:br>
            <a:r>
              <a:rPr lang="en-US" dirty="0" smtClean="0">
                <a:latin typeface="Freestyle Script" pitchFamily="66" charset="0"/>
              </a:rPr>
              <a:t>Hot-Seat the frog</a:t>
            </a:r>
            <a:endParaRPr lang="en-US" dirty="0">
              <a:latin typeface="Freestyle Script" pitchFamily="66" charset="0"/>
            </a:endParaRPr>
          </a:p>
        </p:txBody>
      </p:sp>
      <p:pic>
        <p:nvPicPr>
          <p:cNvPr id="4100" name="Picture 4" descr="http://www.frogsonice.com/froggy/images/animated-frog-3.gif">
            <a:hlinkClick r:id="rId2"/>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28588" y="2438399"/>
            <a:ext cx="2329611" cy="2055543"/>
          </a:xfrm>
          <a:prstGeom prst="rect">
            <a:avLst/>
          </a:prstGeom>
          <a:noFill/>
          <a:extLst>
            <a:ext uri="{909E8E84-426E-40DD-AFC4-6F175D3DCCD1}">
              <a14:hiddenFill xmlns:a14="http://schemas.microsoft.com/office/drawing/2010/main">
                <a:solidFill>
                  <a:srgbClr val="FFFFFF"/>
                </a:solidFill>
              </a14:hiddenFill>
            </a:ext>
          </a:extLst>
        </p:spPr>
      </p:pic>
      <p:sp>
        <p:nvSpPr>
          <p:cNvPr id="6" name="Explosion 2 5"/>
          <p:cNvSpPr/>
          <p:nvPr/>
        </p:nvSpPr>
        <p:spPr>
          <a:xfrm>
            <a:off x="381000" y="2971800"/>
            <a:ext cx="5486400" cy="358140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1219200" y="4191000"/>
            <a:ext cx="3352800" cy="1384995"/>
          </a:xfrm>
          <a:prstGeom prst="rect">
            <a:avLst/>
          </a:prstGeom>
          <a:noFill/>
        </p:spPr>
        <p:txBody>
          <a:bodyPr wrap="square" rtlCol="0">
            <a:spAutoFit/>
          </a:bodyPr>
          <a:lstStyle/>
          <a:p>
            <a:pPr algn="ctr"/>
            <a:r>
              <a:rPr lang="en-US" sz="2800" dirty="0">
                <a:latin typeface="Freestyle Script" pitchFamily="66" charset="0"/>
              </a:rPr>
              <a:t>a</a:t>
            </a:r>
            <a:r>
              <a:rPr lang="en-US" sz="2800" dirty="0" smtClean="0">
                <a:latin typeface="Freestyle Script" pitchFamily="66" charset="0"/>
              </a:rPr>
              <a:t>ngry    upset    surprised    anxious    not amused  </a:t>
            </a:r>
          </a:p>
          <a:p>
            <a:pPr algn="ctr"/>
            <a:r>
              <a:rPr lang="en-US" sz="2800" dirty="0">
                <a:latin typeface="Freestyle Script" pitchFamily="66" charset="0"/>
              </a:rPr>
              <a:t>s</a:t>
            </a:r>
            <a:r>
              <a:rPr lang="en-US" sz="2800" dirty="0" smtClean="0">
                <a:latin typeface="Freestyle Script" pitchFamily="66" charset="0"/>
              </a:rPr>
              <a:t>cared    worried     </a:t>
            </a:r>
            <a:endParaRPr lang="en-US" sz="2800" dirty="0">
              <a:latin typeface="Freestyle Script" pitchFamily="66" charset="0"/>
            </a:endParaRPr>
          </a:p>
        </p:txBody>
      </p:sp>
      <p:sp>
        <p:nvSpPr>
          <p:cNvPr id="8" name="TextBox 7"/>
          <p:cNvSpPr txBox="1"/>
          <p:nvPr/>
        </p:nvSpPr>
        <p:spPr>
          <a:xfrm>
            <a:off x="381000" y="1752600"/>
            <a:ext cx="4495800" cy="646331"/>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The poor frog!  Stuck in a bed with Mrs. Twit. How do you think he felt? First write a list of questions you’d like to ask the frog</a:t>
            </a:r>
            <a:r>
              <a:rPr lang="en-US" sz="1200" smtClean="0">
                <a:latin typeface="Comic Sans MS" pitchFamily="66" charset="0"/>
              </a:rPr>
              <a:t>. </a:t>
            </a:r>
            <a:endParaRPr lang="en-US" sz="1200" dirty="0">
              <a:latin typeface="Comic Sans MS" pitchFamily="66" charset="0"/>
            </a:endParaRPr>
          </a:p>
        </p:txBody>
      </p:sp>
    </p:spTree>
    <p:extLst>
      <p:ext uri="{BB962C8B-B14F-4D97-AF65-F5344CB8AC3E}">
        <p14:creationId xmlns:p14="http://schemas.microsoft.com/office/powerpoint/2010/main" val="11363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Freestyle Script" pitchFamily="66" charset="0"/>
              </a:rPr>
              <a:t>Session 4</a:t>
            </a:r>
            <a:br>
              <a:rPr lang="en-US" dirty="0" smtClean="0">
                <a:latin typeface="Freestyle Script" pitchFamily="66" charset="0"/>
              </a:rPr>
            </a:br>
            <a:r>
              <a:rPr lang="en-US" dirty="0" smtClean="0">
                <a:latin typeface="Freestyle Script" pitchFamily="66" charset="0"/>
              </a:rPr>
              <a:t>Create a new receipe for Mr. Twit’s dinner</a:t>
            </a:r>
            <a:endParaRPr lang="en-US" dirty="0">
              <a:latin typeface="Freestyle Script" pitchFamily="66" charset="0"/>
            </a:endParaRPr>
          </a:p>
        </p:txBody>
      </p:sp>
      <p:sp>
        <p:nvSpPr>
          <p:cNvPr id="4" name="TextBox 3"/>
          <p:cNvSpPr txBox="1"/>
          <p:nvPr/>
        </p:nvSpPr>
        <p:spPr>
          <a:xfrm>
            <a:off x="4267200" y="1607800"/>
            <a:ext cx="4495800" cy="1384995"/>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Eurgh! Mr. Twit did NOT like worm spaghetti. Can you write him a recipe for a tastier dish? Or if you don’t think he deserves it, perhaps you’ll choose to create him an even more revolting dish…</a:t>
            </a:r>
          </a:p>
          <a:p>
            <a:endParaRPr lang="en-US" sz="1200" dirty="0">
              <a:latin typeface="Comic Sans MS" pitchFamily="66" charset="0"/>
            </a:endParaRPr>
          </a:p>
          <a:p>
            <a:r>
              <a:rPr lang="en-US" sz="1200" dirty="0" smtClean="0">
                <a:latin typeface="Comic Sans MS" pitchFamily="66" charset="0"/>
              </a:rPr>
              <a:t>Make sure you write a list of ingredients and a method (instructions).</a:t>
            </a:r>
            <a:endParaRPr lang="en-US" sz="1200" dirty="0">
              <a:latin typeface="Comic Sans MS" pitchFamily="66" charset="0"/>
            </a:endParaRPr>
          </a:p>
        </p:txBody>
      </p:sp>
      <p:pic>
        <p:nvPicPr>
          <p:cNvPr id="1029"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49086" t="26154" r="36070" b="13105"/>
          <a:stretch/>
        </p:blipFill>
        <p:spPr bwMode="auto">
          <a:xfrm rot="21349784">
            <a:off x="692405" y="2247493"/>
            <a:ext cx="1931358" cy="4443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http://i384.photobucket.com/albums/oo284/octoberlicious/pbmdpt_worms-with-Oozing-Eyeballs.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62299">
            <a:off x="1964931" y="1622757"/>
            <a:ext cx="1686672" cy="11207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braiseandbutter.files.wordpress.com/2010/06/truffles.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93606">
            <a:off x="7064876" y="4935895"/>
            <a:ext cx="1719409" cy="16699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rotWithShape="1">
          <a:blip r:embed="rId7">
            <a:extLst>
              <a:ext uri="{28A0092B-C50C-407E-A947-70E740481C1C}">
                <a14:useLocalDpi xmlns:a14="http://schemas.microsoft.com/office/drawing/2010/main" val="0"/>
              </a:ext>
            </a:extLst>
          </a:blip>
          <a:srcRect l="14861" t="19471" r="50757" b="22067"/>
          <a:stretch/>
        </p:blipFill>
        <p:spPr bwMode="auto">
          <a:xfrm>
            <a:off x="3516923" y="3211405"/>
            <a:ext cx="3651908" cy="34911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297333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Freestyle Script" pitchFamily="66" charset="0"/>
              </a:rPr>
              <a:t>Session 5</a:t>
            </a:r>
            <a:br>
              <a:rPr lang="en-US" dirty="0" smtClean="0">
                <a:latin typeface="Freestyle Script" pitchFamily="66" charset="0"/>
              </a:rPr>
            </a:br>
            <a:r>
              <a:rPr lang="en-US" dirty="0" smtClean="0">
                <a:latin typeface="Freestyle Script" pitchFamily="66" charset="0"/>
              </a:rPr>
              <a:t>Design your own nasty trick</a:t>
            </a:r>
            <a:endParaRPr lang="en-US" dirty="0">
              <a:latin typeface="Freestyle Script" pitchFamily="66" charset="0"/>
            </a:endParaRPr>
          </a:p>
        </p:txBody>
      </p:sp>
      <p:pic>
        <p:nvPicPr>
          <p:cNvPr id="7170" name="Picture 2" descr="http://andydaly.files.wordpress.com/2011/04/quentin-blake-twit_1000076c.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512" y="4371499"/>
            <a:ext cx="3543300" cy="22184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867400" y="1752600"/>
            <a:ext cx="2743200" cy="1200329"/>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Mr. and Mrs. Twit play some nasty tricks on each other. Are you more or less evil than then The Twits? </a:t>
            </a:r>
          </a:p>
          <a:p>
            <a:endParaRPr lang="en-US" sz="1200" dirty="0">
              <a:latin typeface="Comic Sans MS" pitchFamily="66" charset="0"/>
            </a:endParaRPr>
          </a:p>
          <a:p>
            <a:r>
              <a:rPr lang="en-US" sz="1200" dirty="0" smtClean="0">
                <a:latin typeface="Comic Sans MS" pitchFamily="66" charset="0"/>
              </a:rPr>
              <a:t>Find out by designing the worst trick you can think of… </a:t>
            </a:r>
            <a:endParaRPr lang="en-US" sz="1200" dirty="0">
              <a:latin typeface="Comic Sans MS" pitchFamily="66" charset="0"/>
            </a:endParaRPr>
          </a:p>
        </p:txBody>
      </p:sp>
      <p:pic>
        <p:nvPicPr>
          <p:cNvPr id="2050" name="Picture 2" descr="http://kwikblog.kwikmed.com/wp-content/uploads/2013/01/Evil-scale.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456375">
            <a:off x="5572611" y="4381960"/>
            <a:ext cx="3019450" cy="2016993"/>
          </a:xfrm>
          <a:prstGeom prst="rect">
            <a:avLst/>
          </a:prstGeom>
          <a:noFill/>
          <a:extLst>
            <a:ext uri="{909E8E84-426E-40DD-AFC4-6F175D3DCCD1}">
              <a14:hiddenFill xmlns:a14="http://schemas.microsoft.com/office/drawing/2010/main">
                <a:solidFill>
                  <a:srgbClr val="FFFFFF"/>
                </a:solidFill>
              </a14:hiddenFill>
            </a:ext>
          </a:extLst>
        </p:spPr>
      </p:pic>
      <p:sp>
        <p:nvSpPr>
          <p:cNvPr id="6" name="Explosion 2 5"/>
          <p:cNvSpPr/>
          <p:nvPr/>
        </p:nvSpPr>
        <p:spPr>
          <a:xfrm>
            <a:off x="-54510" y="1423838"/>
            <a:ext cx="5486400" cy="358140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988255" y="2590800"/>
            <a:ext cx="3352800" cy="1384995"/>
          </a:xfrm>
          <a:prstGeom prst="rect">
            <a:avLst/>
          </a:prstGeom>
          <a:noFill/>
        </p:spPr>
        <p:txBody>
          <a:bodyPr wrap="square" rtlCol="0">
            <a:spAutoFit/>
          </a:bodyPr>
          <a:lstStyle/>
          <a:p>
            <a:pPr algn="ctr"/>
            <a:r>
              <a:rPr lang="en-US" sz="2800" dirty="0">
                <a:latin typeface="Freestyle Script" pitchFamily="66" charset="0"/>
              </a:rPr>
              <a:t>n</a:t>
            </a:r>
            <a:r>
              <a:rPr lang="en-US" sz="2800" dirty="0" smtClean="0">
                <a:latin typeface="Freestyle Script" pitchFamily="66" charset="0"/>
              </a:rPr>
              <a:t>asty    vicious     evil    premeditated     callous</a:t>
            </a:r>
          </a:p>
          <a:p>
            <a:pPr algn="ctr"/>
            <a:r>
              <a:rPr lang="en-US" sz="2800" dirty="0">
                <a:latin typeface="Freestyle Script" pitchFamily="66" charset="0"/>
              </a:rPr>
              <a:t>h</a:t>
            </a:r>
            <a:r>
              <a:rPr lang="en-US" sz="2800" dirty="0" smtClean="0">
                <a:latin typeface="Freestyle Script" pitchFamily="66" charset="0"/>
              </a:rPr>
              <a:t>orrible    mean    </a:t>
            </a:r>
            <a:endParaRPr lang="en-US" sz="2800" dirty="0">
              <a:latin typeface="Freestyle Script" pitchFamily="66" charset="0"/>
            </a:endParaRPr>
          </a:p>
        </p:txBody>
      </p:sp>
    </p:spTree>
    <p:extLst>
      <p:ext uri="{BB962C8B-B14F-4D97-AF65-F5344CB8AC3E}">
        <p14:creationId xmlns:p14="http://schemas.microsoft.com/office/powerpoint/2010/main" val="22501145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Freestyle Script" pitchFamily="66" charset="0"/>
              </a:rPr>
              <a:t>Session </a:t>
            </a:r>
            <a:r>
              <a:rPr lang="en-US" dirty="0">
                <a:latin typeface="Freestyle Script" pitchFamily="66" charset="0"/>
              </a:rPr>
              <a:t>6</a:t>
            </a:r>
            <a:r>
              <a:rPr lang="en-US" dirty="0" smtClean="0">
                <a:latin typeface="Freestyle Script" pitchFamily="66" charset="0"/>
              </a:rPr>
              <a:t/>
            </a:r>
            <a:br>
              <a:rPr lang="en-US" dirty="0" smtClean="0">
                <a:latin typeface="Freestyle Script" pitchFamily="66" charset="0"/>
              </a:rPr>
            </a:br>
            <a:r>
              <a:rPr lang="en-US" dirty="0" smtClean="0">
                <a:latin typeface="Freestyle Script" pitchFamily="66" charset="0"/>
              </a:rPr>
              <a:t>Balloon Experiment</a:t>
            </a:r>
            <a:endParaRPr lang="en-US" dirty="0">
              <a:latin typeface="Freestyle Script" pitchFamily="66" charset="0"/>
            </a:endParaRPr>
          </a:p>
        </p:txBody>
      </p:sp>
      <p:sp>
        <p:nvSpPr>
          <p:cNvPr id="3" name="TextBox 2"/>
          <p:cNvSpPr txBox="1"/>
          <p:nvPr/>
        </p:nvSpPr>
        <p:spPr>
          <a:xfrm>
            <a:off x="199292" y="1904999"/>
            <a:ext cx="4495800" cy="830997"/>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What do you think will happen if you put a deflated balloon  with baking soda over a bottle of white vinegar?</a:t>
            </a:r>
            <a:endParaRPr lang="en-US" sz="1200" dirty="0">
              <a:latin typeface="Comic Sans MS" pitchFamily="66" charset="0"/>
            </a:endParaRPr>
          </a:p>
          <a:p>
            <a:endParaRPr lang="en-US" sz="1200" dirty="0">
              <a:latin typeface="Comic Sans MS" pitchFamily="66" charset="0"/>
            </a:endParaRPr>
          </a:p>
          <a:p>
            <a:r>
              <a:rPr lang="en-US" sz="1200" dirty="0" smtClean="0">
                <a:latin typeface="Comic Sans MS" pitchFamily="66" charset="0"/>
              </a:rPr>
              <a:t>Plan, predict, carry-out and write your findings!</a:t>
            </a:r>
          </a:p>
        </p:txBody>
      </p:sp>
      <p:pic>
        <p:nvPicPr>
          <p:cNvPr id="8194" name="Picture 2" descr="https://encrypted-tbn2.gstatic.com/images?q=tbn:ANd9GcSk11NTzqOgKQFy9cY8txArnAvUtYWfVnBYdyHnL_n13uaJbVoW">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400"/>
          <a:stretch/>
        </p:blipFill>
        <p:spPr bwMode="auto">
          <a:xfrm rot="334410">
            <a:off x="5645767" y="1729154"/>
            <a:ext cx="3024985"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2 4"/>
          <p:cNvSpPr/>
          <p:nvPr/>
        </p:nvSpPr>
        <p:spPr>
          <a:xfrm>
            <a:off x="70338" y="2877353"/>
            <a:ext cx="5486400" cy="358140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37138" y="4032332"/>
            <a:ext cx="3352800" cy="1384995"/>
          </a:xfrm>
          <a:prstGeom prst="rect">
            <a:avLst/>
          </a:prstGeom>
          <a:noFill/>
        </p:spPr>
        <p:txBody>
          <a:bodyPr wrap="square" rtlCol="0">
            <a:spAutoFit/>
          </a:bodyPr>
          <a:lstStyle/>
          <a:p>
            <a:pPr algn="ctr"/>
            <a:r>
              <a:rPr lang="en-US" sz="2800" dirty="0" smtClean="0">
                <a:latin typeface="Freestyle Script" pitchFamily="66" charset="0"/>
              </a:rPr>
              <a:t>experiment    baking soda    white vinegar   plan   predict   findings   record    observe    conclude     </a:t>
            </a:r>
            <a:endParaRPr lang="en-US" sz="2800" dirty="0">
              <a:latin typeface="Freestyle Script" pitchFamily="66" charset="0"/>
            </a:endParaRPr>
          </a:p>
        </p:txBody>
      </p:sp>
      <p:pic>
        <p:nvPicPr>
          <p:cNvPr id="8197"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36085" t="35000" r="51372" b="36187"/>
          <a:stretch/>
        </p:blipFill>
        <p:spPr bwMode="auto">
          <a:xfrm>
            <a:off x="4953000" y="4495800"/>
            <a:ext cx="1631966" cy="21077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11102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Freestyle Script" pitchFamily="66" charset="0"/>
              </a:rPr>
              <a:t>Session </a:t>
            </a:r>
            <a:r>
              <a:rPr lang="en-US" dirty="0">
                <a:latin typeface="Freestyle Script" pitchFamily="66" charset="0"/>
              </a:rPr>
              <a:t>7</a:t>
            </a:r>
            <a:r>
              <a:rPr lang="en-US" dirty="0" smtClean="0">
                <a:latin typeface="Freestyle Script" pitchFamily="66" charset="0"/>
              </a:rPr>
              <a:t/>
            </a:r>
            <a:br>
              <a:rPr lang="en-US" dirty="0" smtClean="0">
                <a:latin typeface="Freestyle Script" pitchFamily="66" charset="0"/>
              </a:rPr>
            </a:br>
            <a:r>
              <a:rPr lang="en-US" dirty="0" smtClean="0">
                <a:latin typeface="Freestyle Script" pitchFamily="66" charset="0"/>
              </a:rPr>
              <a:t>Collage the Roly-Poly Bird</a:t>
            </a:r>
            <a:endParaRPr lang="en-US" dirty="0">
              <a:latin typeface="Freestyle Script" pitchFamily="66" charset="0"/>
            </a:endParaRPr>
          </a:p>
        </p:txBody>
      </p:sp>
      <p:sp>
        <p:nvSpPr>
          <p:cNvPr id="3" name="TextBox 2"/>
          <p:cNvSpPr txBox="1"/>
          <p:nvPr/>
        </p:nvSpPr>
        <p:spPr>
          <a:xfrm>
            <a:off x="4343400" y="1600200"/>
            <a:ext cx="4495800" cy="1015663"/>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Collect lots of different types of materials; sweet wrappers, tin foil, feathers, shells, newspaper, magazines, bottle tops…</a:t>
            </a:r>
          </a:p>
          <a:p>
            <a:endParaRPr lang="en-US" sz="1200" dirty="0">
              <a:latin typeface="Comic Sans MS" pitchFamily="66" charset="0"/>
            </a:endParaRPr>
          </a:p>
          <a:p>
            <a:r>
              <a:rPr lang="en-US" sz="1200" dirty="0" smtClean="0">
                <a:latin typeface="Comic Sans MS" pitchFamily="66" charset="0"/>
              </a:rPr>
              <a:t>Use a range of materials to collage the Roly-Poly bird.</a:t>
            </a:r>
            <a:endParaRPr lang="en-US" sz="1200" dirty="0">
              <a:latin typeface="Comic Sans MS" pitchFamily="66" charset="0"/>
            </a:endParaRPr>
          </a:p>
        </p:txBody>
      </p:sp>
      <p:pic>
        <p:nvPicPr>
          <p:cNvPr id="10246" name="Picture 6" descr="http://www.petersnbs.com/images/DSCF1097.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392152">
            <a:off x="355906" y="1465818"/>
            <a:ext cx="3190875" cy="2390775"/>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https://encrypted-tbn3.gstatic.com/images?q=tbn:ANd9GcR8tPYSwREHH2CXtlIOHoAEqgX5fpAu1Mv4fclUS52cL6jNP0qyiQ">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7102">
            <a:off x="1304751" y="3259089"/>
            <a:ext cx="2099157" cy="3428058"/>
          </a:xfrm>
          <a:prstGeom prst="rect">
            <a:avLst/>
          </a:prstGeom>
          <a:noFill/>
          <a:extLst>
            <a:ext uri="{909E8E84-426E-40DD-AFC4-6F175D3DCCD1}">
              <a14:hiddenFill xmlns:a14="http://schemas.microsoft.com/office/drawing/2010/main">
                <a:solidFill>
                  <a:srgbClr val="FFFFFF"/>
                </a:solidFill>
              </a14:hiddenFill>
            </a:ext>
          </a:extLst>
        </p:spPr>
      </p:pic>
      <p:sp>
        <p:nvSpPr>
          <p:cNvPr id="8" name="Explosion 2 7"/>
          <p:cNvSpPr/>
          <p:nvPr/>
        </p:nvSpPr>
        <p:spPr>
          <a:xfrm>
            <a:off x="3505200" y="3061421"/>
            <a:ext cx="5486400" cy="358140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4343400" y="4280621"/>
            <a:ext cx="3352800" cy="954107"/>
          </a:xfrm>
          <a:prstGeom prst="rect">
            <a:avLst/>
          </a:prstGeom>
          <a:noFill/>
        </p:spPr>
        <p:txBody>
          <a:bodyPr wrap="square" rtlCol="0">
            <a:spAutoFit/>
          </a:bodyPr>
          <a:lstStyle/>
          <a:p>
            <a:pPr algn="ctr"/>
            <a:r>
              <a:rPr lang="en-US" sz="2800" dirty="0" smtClean="0">
                <a:latin typeface="Freestyle Script" pitchFamily="66" charset="0"/>
              </a:rPr>
              <a:t>collage    materials     glue    stick      layer    rip     </a:t>
            </a:r>
            <a:endParaRPr lang="en-US" sz="2800" dirty="0">
              <a:latin typeface="Freestyle Script" pitchFamily="66" charset="0"/>
            </a:endParaRPr>
          </a:p>
        </p:txBody>
      </p:sp>
    </p:spTree>
    <p:extLst>
      <p:ext uri="{BB962C8B-B14F-4D97-AF65-F5344CB8AC3E}">
        <p14:creationId xmlns:p14="http://schemas.microsoft.com/office/powerpoint/2010/main" val="551225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Freestyle Script" pitchFamily="66" charset="0"/>
              </a:rPr>
              <a:t>Session </a:t>
            </a:r>
            <a:r>
              <a:rPr lang="en-US" dirty="0">
                <a:latin typeface="Freestyle Script" pitchFamily="66" charset="0"/>
              </a:rPr>
              <a:t>8</a:t>
            </a:r>
            <a:r>
              <a:rPr lang="en-US" dirty="0" smtClean="0">
                <a:latin typeface="Freestyle Script" pitchFamily="66" charset="0"/>
              </a:rPr>
              <a:t/>
            </a:r>
            <a:br>
              <a:rPr lang="en-US" dirty="0" smtClean="0">
                <a:latin typeface="Freestyle Script" pitchFamily="66" charset="0"/>
              </a:rPr>
            </a:br>
            <a:r>
              <a:rPr lang="en-US" dirty="0" smtClean="0">
                <a:latin typeface="Freestyle Script" pitchFamily="66" charset="0"/>
              </a:rPr>
              <a:t>Research Muggle-Wump’s home country</a:t>
            </a:r>
            <a:endParaRPr lang="en-US" dirty="0">
              <a:latin typeface="Freestyle Script" pitchFamily="66" charset="0"/>
            </a:endParaRPr>
          </a:p>
        </p:txBody>
      </p:sp>
      <p:sp>
        <p:nvSpPr>
          <p:cNvPr id="3" name="TextBox 2"/>
          <p:cNvSpPr txBox="1"/>
          <p:nvPr/>
        </p:nvSpPr>
        <p:spPr>
          <a:xfrm>
            <a:off x="199292" y="1904999"/>
            <a:ext cx="4495800" cy="646331"/>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What do you know about where Muggle-Wump comes from? </a:t>
            </a:r>
          </a:p>
          <a:p>
            <a:r>
              <a:rPr lang="en-US" sz="1200" dirty="0" smtClean="0">
                <a:latin typeface="Comic Sans MS" pitchFamily="66" charset="0"/>
              </a:rPr>
              <a:t>Can  you write six facts about this continent?</a:t>
            </a:r>
          </a:p>
          <a:p>
            <a:endParaRPr lang="en-US" sz="1200" dirty="0">
              <a:latin typeface="Comic Sans MS" pitchFamily="66" charset="0"/>
            </a:endParaRPr>
          </a:p>
        </p:txBody>
      </p:sp>
      <p:pic>
        <p:nvPicPr>
          <p:cNvPr id="11266" name="Picture 2" descr="http://www.scottishcultureonline.com/wp-content/uploads/2013/03/cartoon-world.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7123" y="1447800"/>
            <a:ext cx="3552825" cy="3629025"/>
          </a:xfrm>
          <a:prstGeom prst="rect">
            <a:avLst/>
          </a:prstGeom>
          <a:noFill/>
          <a:extLst>
            <a:ext uri="{909E8E84-426E-40DD-AFC4-6F175D3DCCD1}">
              <a14:hiddenFill xmlns:a14="http://schemas.microsoft.com/office/drawing/2010/main">
                <a:solidFill>
                  <a:srgbClr val="FFFFFF"/>
                </a:solidFill>
              </a14:hiddenFill>
            </a:ext>
          </a:extLst>
        </p:spPr>
      </p:pic>
      <p:sp>
        <p:nvSpPr>
          <p:cNvPr id="7" name="Explosion 2 6"/>
          <p:cNvSpPr/>
          <p:nvPr/>
        </p:nvSpPr>
        <p:spPr>
          <a:xfrm>
            <a:off x="28135" y="3061421"/>
            <a:ext cx="5486400" cy="358140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866335" y="4280621"/>
            <a:ext cx="3352800" cy="1384995"/>
          </a:xfrm>
          <a:prstGeom prst="rect">
            <a:avLst/>
          </a:prstGeom>
          <a:noFill/>
        </p:spPr>
        <p:txBody>
          <a:bodyPr wrap="square" rtlCol="0">
            <a:spAutoFit/>
          </a:bodyPr>
          <a:lstStyle/>
          <a:p>
            <a:pPr algn="ctr"/>
            <a:r>
              <a:rPr lang="en-US" sz="2800" dirty="0">
                <a:latin typeface="Freestyle Script" pitchFamily="66" charset="0"/>
              </a:rPr>
              <a:t>g</a:t>
            </a:r>
            <a:r>
              <a:rPr lang="en-US" sz="2800" dirty="0" smtClean="0">
                <a:latin typeface="Freestyle Script" pitchFamily="66" charset="0"/>
              </a:rPr>
              <a:t>eography   population    land use     traditions      culture    distance     size </a:t>
            </a:r>
            <a:endParaRPr lang="en-US" sz="2800" dirty="0">
              <a:latin typeface="Freestyle Script" pitchFamily="66" charset="0"/>
            </a:endParaRPr>
          </a:p>
        </p:txBody>
      </p:sp>
    </p:spTree>
    <p:extLst>
      <p:ext uri="{BB962C8B-B14F-4D97-AF65-F5344CB8AC3E}">
        <p14:creationId xmlns:p14="http://schemas.microsoft.com/office/powerpoint/2010/main" val="19551707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Freestyle Script" pitchFamily="66" charset="0"/>
              </a:rPr>
              <a:t>Session </a:t>
            </a:r>
            <a:r>
              <a:rPr lang="en-US" dirty="0">
                <a:latin typeface="Freestyle Script" pitchFamily="66" charset="0"/>
              </a:rPr>
              <a:t>9</a:t>
            </a:r>
            <a:r>
              <a:rPr lang="en-US" dirty="0" smtClean="0">
                <a:latin typeface="Freestyle Script" pitchFamily="66" charset="0"/>
              </a:rPr>
              <a:t/>
            </a:r>
            <a:br>
              <a:rPr lang="en-US" dirty="0" smtClean="0">
                <a:latin typeface="Freestyle Script" pitchFamily="66" charset="0"/>
              </a:rPr>
            </a:br>
            <a:r>
              <a:rPr lang="en-US" dirty="0" smtClean="0">
                <a:latin typeface="Freestyle Script" pitchFamily="66" charset="0"/>
              </a:rPr>
              <a:t>Which front cover is most eye-catching and why?</a:t>
            </a:r>
            <a:endParaRPr lang="en-US" dirty="0">
              <a:latin typeface="Freestyle Script" pitchFamily="66" charset="0"/>
            </a:endParaRPr>
          </a:p>
        </p:txBody>
      </p:sp>
      <p:pic>
        <p:nvPicPr>
          <p:cNvPr id="3074" name="Picture 2" descr="https://encrypted-tbn3.gstatic.com/images?q=tbn:ANd9GcQU3yjlpfZciv_ASHOV1csQt98q2jvxQ_woqyFAuwX1xsUv2N_qv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65945">
            <a:off x="7367398" y="1494577"/>
            <a:ext cx="1311343" cy="200412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yasminclayson.files.wordpress.com/2013/03/the-twits.gif">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278509">
            <a:off x="302604" y="1604203"/>
            <a:ext cx="1410710" cy="218067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upload.wikimedia.org/wikipedia/en/thumb/2/22/The_Twits_first_edition.jpg/205px-The_Twits_first_edition.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34410" y="1506843"/>
            <a:ext cx="124371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s://encrypted-tbn2.gstatic.com/images?q=tbn:ANd9GcSOl5EiskS_sdUMvNFZ1vq5nWSZa8Ru_5Enx2hNKt1LfIfCf9ki">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1418552">
            <a:off x="3176525" y="1450275"/>
            <a:ext cx="1305559" cy="2018136"/>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ttps://encrypted-tbn0.gstatic.com/images?q=tbn:ANd9GcQL0gbC8xSxhqNCrN28KfejoAt_Y9DP4dHBgZ48cQk82tj2uIJe">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251476">
            <a:off x="5908123" y="1520261"/>
            <a:ext cx="1292096" cy="197471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ttp://www.waterstones.com/wat/images/nbd/m/978057/305/9780573051258.jpg">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812050" y="1479964"/>
            <a:ext cx="1209675" cy="1905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388839" y="4500265"/>
            <a:ext cx="6291141" cy="461665"/>
          </a:xfrm>
          <a:prstGeom prst="rect">
            <a:avLst/>
          </a:prstGeom>
          <a:noFill/>
          <a:ln w="38100">
            <a:solidFill>
              <a:schemeClr val="accent6">
                <a:lumMod val="50000"/>
              </a:schemeClr>
            </a:solidFill>
          </a:ln>
        </p:spPr>
        <p:txBody>
          <a:bodyPr wrap="square" rtlCol="0">
            <a:spAutoFit/>
          </a:bodyPr>
          <a:lstStyle/>
          <a:p>
            <a:r>
              <a:rPr lang="en-US" sz="1200" dirty="0" smtClean="0">
                <a:latin typeface="Comic Sans MS" pitchFamily="66" charset="0"/>
              </a:rPr>
              <a:t>Design your own front cover that you think is even more eye-catching than the examples above. How will you make a cover that people will want to buy?</a:t>
            </a:r>
            <a:endParaRPr lang="en-US" sz="1200" dirty="0">
              <a:latin typeface="Comic Sans MS" pitchFamily="66" charset="0"/>
            </a:endParaRPr>
          </a:p>
        </p:txBody>
      </p:sp>
    </p:spTree>
    <p:extLst>
      <p:ext uri="{BB962C8B-B14F-4D97-AF65-F5344CB8AC3E}">
        <p14:creationId xmlns:p14="http://schemas.microsoft.com/office/powerpoint/2010/main" val="23028960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8979</TotalTime>
  <Words>393</Words>
  <Application>Microsoft Office PowerPoint</Application>
  <PresentationFormat>On-screen Show (4:3)</PresentationFormat>
  <Paragraphs>41</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Comic Sans MS</vt:lpstr>
      <vt:lpstr>Freestyle Script</vt:lpstr>
      <vt:lpstr>Sassoon Longman Infant</vt:lpstr>
      <vt:lpstr>Office Theme</vt:lpstr>
      <vt:lpstr>The Twits</vt:lpstr>
      <vt:lpstr>Session 1 Predict what will happen in the story</vt:lpstr>
      <vt:lpstr>Session 2 Can you describe Mr. Twit?</vt:lpstr>
      <vt:lpstr>Session 3 Hot-Seat the frog</vt:lpstr>
      <vt:lpstr>Session 4 Create a new receipe for Mr. Twit’s dinner</vt:lpstr>
      <vt:lpstr>Session 5 Design your own nasty trick</vt:lpstr>
      <vt:lpstr>Session 6 Balloon Experiment</vt:lpstr>
      <vt:lpstr>Session 7 Collage the Roly-Poly Bird</vt:lpstr>
      <vt:lpstr>Session 8 Research Muggle-Wump’s home country</vt:lpstr>
      <vt:lpstr>Session 9 Which front cover is most eye-catching and why?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Twits</dc:title>
  <dc:creator>H</dc:creator>
  <cp:lastModifiedBy>dohertya</cp:lastModifiedBy>
  <cp:revision>168</cp:revision>
  <cp:lastPrinted>2013-03-25T05:39:17Z</cp:lastPrinted>
  <dcterms:created xsi:type="dcterms:W3CDTF">2013-03-24T09:35:26Z</dcterms:created>
  <dcterms:modified xsi:type="dcterms:W3CDTF">2020-07-03T09:26:59Z</dcterms:modified>
</cp:coreProperties>
</file>